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9144000"/>
  <p:notesSz cx="6858000" cy="9144000"/>
  <p:embeddedFontLst>
    <p:embeddedFont>
      <p:font typeface="Merriweather Sans"/>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1" roundtripDataSignature="AMtx7mh58MIZt6SxVAJakFR26S0BnvLuQ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asmol Singh Dhes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erriweatherSans-boldItalic.fntdata"/><Relationship Id="rId11" Type="http://schemas.openxmlformats.org/officeDocument/2006/relationships/slide" Target="slides/slide6.xml"/><Relationship Id="rId10" Type="http://schemas.openxmlformats.org/officeDocument/2006/relationships/slide" Target="slides/slide5.xml"/><Relationship Id="rId21"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erriweatherSans-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erriweatherSans-italic.fntdata"/><Relationship Id="rId6" Type="http://schemas.openxmlformats.org/officeDocument/2006/relationships/slide" Target="slides/slide1.xml"/><Relationship Id="rId18" Type="http://schemas.openxmlformats.org/officeDocument/2006/relationships/font" Target="fonts/MerriweatherSans-bold.fntdata"/><Relationship Id="rId7" Type="http://schemas.openxmlformats.org/officeDocument/2006/relationships/slide" Target="slides/slide2.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0-29T00:32:53.361">
    <p:pos x="288" y="919"/>
    <p:text>we should add the train, validation, and test data sample sizes
we should also probably look at test accuracy and provide a statement of generalization of the model</p:text>
    <p:extLst>
      <p:ext uri="{C676402C-5697-4E1C-873F-D02D1690AC5C}">
        <p15:threadingInfo timeZoneBias="0"/>
      </p:ext>
      <p:ext uri="http://customooxmlschemas.google.com/">
        <go:slidesCustomData xmlns:go="http://customooxmlschemas.google.com/" commentPostId="AAABXKuM6Xk"/>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 name="Google Shape;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Kent: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Intended</a:t>
            </a:r>
            <a:r>
              <a:rPr lang="en">
                <a:solidFill>
                  <a:schemeClr val="dk1"/>
                </a:solidFill>
              </a:rPr>
              <a:t> </a:t>
            </a:r>
            <a:r>
              <a:rPr lang="en">
                <a:solidFill>
                  <a:schemeClr val="dk1"/>
                </a:solidFill>
              </a:rPr>
              <a:t>Audience</a:t>
            </a:r>
            <a:r>
              <a:rPr lang="en">
                <a:solidFill>
                  <a:schemeClr val="dk1"/>
                </a:solidFill>
              </a:rPr>
              <a: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Healthcare professionals: Cardiologists, general practitioners, and nurses who treat or monitor heart failure patients.</a:t>
            </a:r>
            <a:endParaRPr>
              <a:solidFill>
                <a:schemeClr val="dk1"/>
              </a:solidFill>
            </a:endParaRPr>
          </a:p>
          <a:p>
            <a:pPr indent="-317500" lvl="0" marL="457200" rtl="0" algn="l">
              <a:lnSpc>
                <a:spcPct val="115000"/>
              </a:lnSpc>
              <a:spcBef>
                <a:spcPts val="0"/>
              </a:spcBef>
              <a:spcAft>
                <a:spcPts val="0"/>
              </a:spcAft>
              <a:buSzPts val="1400"/>
              <a:buChar char="-"/>
            </a:pPr>
            <a:r>
              <a:rPr lang="en"/>
              <a:t>Medical researchers: Individuals focused on clinical research, biostatistics, and epidemiology</a:t>
            </a:r>
            <a:endParaRPr/>
          </a:p>
          <a:p>
            <a:pPr indent="-317500" lvl="0" marL="457200" rtl="0" algn="l">
              <a:lnSpc>
                <a:spcPct val="100000"/>
              </a:lnSpc>
              <a:spcBef>
                <a:spcPts val="0"/>
              </a:spcBef>
              <a:spcAft>
                <a:spcPts val="0"/>
              </a:spcAft>
              <a:buSzPts val="1400"/>
              <a:buChar char="-"/>
            </a:pPr>
            <a:r>
              <a:rPr lang="en"/>
              <a:t>Students and educators: Especially in medicine, nursing, public health, and data science fields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0fe586d27f_2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0fe586d27f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Sebastian: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 we have started looking for improvements over our baseline model, and the first model we tried was a logistic regression with a decision boundary of 0.5. The results from this model were a significant improvement over the baseline as now the training accuracy has increased to about 83.24% and the loss has decreased to 0.38. Validation accuracy was still reasonable with 78.33% and a loss of 0.44. In terms of generalizability, we see that the model performed very well on the test data with an accuracy of 81.67%. However, after further inspection of the results, we found that the death class is still heavily confused. From the confusion matrix on the right, we can see that on 7 out of 16 occasions, the model predicted a death event as a non-death event and this can also be seen from the recall, as it is quite low at 56.25%. Ideally, we would like for our recall to be significantly higher since we believe that it is better to incorrectly predict a death and take precautions than to incorrectly predict a non-death and not give patients the appropriate care they need. From the Area Under the Curve plot, we can see that the logistic regression gives us a better trade-off than both the baseline and the random classifier, with an AUC of 0.6857. So in general, we can see that the logistic regression is an improvement over the baseline model but there is still a lot of room for improvement.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0f09d250a3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30f09d250a3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 name="Google Shape;4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rPr>
              <a:t>Kent:</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Cardiovascular diseases (CVDs) are a group of disorders of the heart and blood vessels.</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Key facts from the World </a:t>
            </a:r>
            <a:r>
              <a:rPr lang="en">
                <a:solidFill>
                  <a:schemeClr val="dk1"/>
                </a:solidFill>
              </a:rPr>
              <a:t>Health</a:t>
            </a:r>
            <a:r>
              <a:rPr lang="en">
                <a:solidFill>
                  <a:schemeClr val="dk1"/>
                </a:solidFill>
              </a:rPr>
              <a:t> Organization (WHO):</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Cardiovascular diseases are the leading cause of death globally.</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An estimated 17.9 million people died from CVDs in 2019, representing 32% of all global deaths.</a:t>
            </a:r>
            <a:br>
              <a:rPr lang="en">
                <a:solidFill>
                  <a:schemeClr val="dk1"/>
                </a:solidFill>
              </a:rPr>
            </a:b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Heart failure is a type of </a:t>
            </a:r>
            <a:r>
              <a:rPr lang="en">
                <a:solidFill>
                  <a:schemeClr val="dk1"/>
                </a:solidFill>
              </a:rPr>
              <a:t>cardiovascular</a:t>
            </a:r>
            <a:r>
              <a:rPr lang="en">
                <a:solidFill>
                  <a:schemeClr val="dk1"/>
                </a:solidFill>
              </a:rPr>
              <a:t> diseases </a:t>
            </a:r>
            <a:r>
              <a:rPr lang="en">
                <a:solidFill>
                  <a:schemeClr val="dk1"/>
                </a:solidFill>
              </a:rPr>
              <a:t>which</a:t>
            </a:r>
            <a:r>
              <a:rPr lang="en">
                <a:solidFill>
                  <a:schemeClr val="dk1"/>
                </a:solidFill>
              </a:rPr>
              <a:t> occurs when the heart muscle doesn't pump blood as well as it should. When this happens, blood often backs up and fluid can build up in the lungs, causing shortness of breath.</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Complications </a:t>
            </a:r>
            <a:r>
              <a:rPr lang="en">
                <a:solidFill>
                  <a:schemeClr val="dk1"/>
                </a:solidFill>
              </a:rPr>
              <a:t>of heart failure depend on your age, overall health and the severity of heart disease. They may include:</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Kidney damage or failure</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Liver damage</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Sudden cardiac death</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0f09d250a3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g30f09d250a3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Kent:</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Due to high number of recorded cases, we have a lot of research data to use in our study</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Electronic Medical Records provide quantifiable data on patient symptoms, physical attributes, and clinical lab values.</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Data from heart failure patient records can be analyzed to reveal patterns and correlations that may contribute to patient mortality.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0ed78cc839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30ed78cc839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rPr>
              <a:t>Kent:</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Main Research Question:</a:t>
            </a:r>
            <a:br>
              <a:rPr lang="en">
                <a:solidFill>
                  <a:schemeClr val="dk1"/>
                </a:solidFill>
              </a:rPr>
            </a:br>
            <a:r>
              <a:rPr lang="en">
                <a:solidFill>
                  <a:schemeClr val="dk1"/>
                </a:solidFill>
              </a:rPr>
              <a:t>How accurately can machine learning models predict survival outcomes among heart failure patients based on clinical features extracted from electronic medical records?</a:t>
            </a:r>
            <a:endParaRPr>
              <a:solidFill>
                <a:schemeClr val="dk1"/>
              </a:solidFill>
            </a:endParaRPr>
          </a:p>
          <a:p>
            <a:pPr indent="0" lvl="0" marL="0" rtl="0" algn="l">
              <a:lnSpc>
                <a:spcPct val="100000"/>
              </a:lnSpc>
              <a:spcBef>
                <a:spcPts val="0"/>
              </a:spcBef>
              <a:spcAft>
                <a:spcPts val="0"/>
              </a:spcAft>
              <a:buSzPts val="1400"/>
              <a:buNone/>
            </a:pPr>
            <a:br>
              <a:rPr lang="en">
                <a:solidFill>
                  <a:schemeClr val="dk1"/>
                </a:solidFill>
              </a:rPr>
            </a:br>
            <a:r>
              <a:rPr lang="en">
                <a:solidFill>
                  <a:schemeClr val="dk1"/>
                </a:solidFill>
              </a:rPr>
              <a:t>Secondary Research Question:</a:t>
            </a:r>
            <a:br>
              <a:rPr lang="en">
                <a:solidFill>
                  <a:schemeClr val="dk1"/>
                </a:solidFill>
              </a:rPr>
            </a:br>
            <a:r>
              <a:rPr lang="en">
                <a:solidFill>
                  <a:schemeClr val="dk1"/>
                </a:solidFill>
              </a:rPr>
              <a:t>How does the predictive accuracy of different machine learning algorithms compare in this context?</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0ed78cc839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30ed78cc839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a:solidFill>
                  <a:schemeClr val="dk1"/>
                </a:solidFill>
              </a:rPr>
              <a:t>Jasmol:</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The dataset was sourced from the UCI Machine Learning Repository, initially used in a research study published by BMC. It originates from research conducted at the Faisalabad Institute of Cardiology and Allied Hospital in Faisalabad, Punjab, Pakistan.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dataset contains medical records of 299 heart failure patients, gathered from the two hospitals in Faisalabad, Pakistan, between April and December 2015. It includes 13 clinical, demographic, and lifestyle features, such as age, sex, ejection fraction, serum creatinine, and indicators for conditions like anemia, diabetes, and high blood pressure. The target variable indicates whether each patient survived or died during an average follow-up period of 130 days. The dataset includes 105 women and 194 men, aged 40 to 95, all of whom experienced left ventricular systolic dysfunction. </a:t>
            </a:r>
            <a:endParaRPr>
              <a:solidFill>
                <a:schemeClr val="dk1"/>
              </a:solidFill>
            </a:endParaRPr>
          </a:p>
          <a:p>
            <a:pPr indent="0" lvl="0" marL="0" rtl="0" algn="l">
              <a:lnSpc>
                <a:spcPct val="100000"/>
              </a:lnSpc>
              <a:spcBef>
                <a:spcPts val="120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0fe586d27f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0fe586d27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Jasmol: In selecting features to input into our model, we </a:t>
            </a:r>
            <a:r>
              <a:rPr lang="en"/>
              <a:t>settled on</a:t>
            </a:r>
            <a:r>
              <a:rPr lang="en"/>
              <a:t> the 7 features shown here:</a:t>
            </a:r>
            <a:br>
              <a:rPr lang="en"/>
            </a:br>
            <a:r>
              <a:rPr lang="en"/>
              <a:t>Age, creatine phosphokinase, ejection fraction, platelets, serum creatine, serum sodium, and time(days)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Currently looking at these feature as </a:t>
            </a:r>
            <a:r>
              <a:rPr lang="en"/>
              <a:t>continuous</a:t>
            </a:r>
            <a:r>
              <a:rPr lang="en"/>
              <a:t> series, however we’re considering quantization and converting them into categorical levels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0f11e9f995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30f11e9f995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rPr>
              <a:t>Sergey:</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Our project plan will cover two main types of machine learning: supervised and unsupervised.</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We'll start simple with a baseline model using majority classification, then build up to more advanced models.</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For supervised learning, we'll work with two groups of models: parametric ones like logistic regression and neural networks, and non-parametric ones like KNN and random forests. On the unsupervised side, we'll look at different ways to find patterns in data, including clustering methods and PCA.</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This approach will help us figure out which models work best for our research.</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We will assign team members to research each algorithm's applicability to our study and compare the findings.</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0fe586d27f_1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0fe586d27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Sergey:</a:t>
            </a:r>
            <a:endParaRPr/>
          </a:p>
          <a:p>
            <a:pPr indent="0" lvl="0" marL="0" rtl="0" algn="l">
              <a:lnSpc>
                <a:spcPct val="115000"/>
              </a:lnSpc>
              <a:spcBef>
                <a:spcPts val="0"/>
              </a:spcBef>
              <a:spcAft>
                <a:spcPts val="0"/>
              </a:spcAft>
              <a:buNone/>
            </a:pPr>
            <a:r>
              <a:rPr lang="en"/>
              <a:t>The model performance metrics that we chose are as follows:</a:t>
            </a:r>
            <a:endParaRPr/>
          </a:p>
          <a:p>
            <a:pPr indent="0" lvl="0" marL="0" rtl="0" algn="l">
              <a:lnSpc>
                <a:spcPct val="115000"/>
              </a:lnSpc>
              <a:spcBef>
                <a:spcPts val="0"/>
              </a:spcBef>
              <a:spcAft>
                <a:spcPts val="0"/>
              </a:spcAft>
              <a:buNone/>
            </a:pPr>
            <a:r>
              <a:rPr lang="en"/>
              <a:t>Accuracy which measures overall correct predictions, and is suitable for balanced datasets.</a:t>
            </a:r>
            <a:endParaRPr/>
          </a:p>
          <a:p>
            <a:pPr indent="0" lvl="0" marL="0" rtl="0" algn="l">
              <a:lnSpc>
                <a:spcPct val="115000"/>
              </a:lnSpc>
              <a:spcBef>
                <a:spcPts val="0"/>
              </a:spcBef>
              <a:spcAft>
                <a:spcPts val="0"/>
              </a:spcAft>
              <a:buNone/>
            </a:pPr>
            <a:r>
              <a:rPr lang="en"/>
              <a:t>Precision focuses on minimizing false positives (like wrongly predicting death when survival occurs).</a:t>
            </a:r>
            <a:endParaRPr/>
          </a:p>
          <a:p>
            <a:pPr indent="0" lvl="0" marL="0" rtl="0" algn="l">
              <a:lnSpc>
                <a:spcPct val="115000"/>
              </a:lnSpc>
              <a:spcBef>
                <a:spcPts val="0"/>
              </a:spcBef>
              <a:spcAft>
                <a:spcPts val="0"/>
              </a:spcAft>
              <a:buNone/>
            </a:pPr>
            <a:r>
              <a:rPr lang="en"/>
              <a:t>Recall, also called Sensitivity, ensures we catch all positive cases, which is crucial in medical contexts.</a:t>
            </a:r>
            <a:endParaRPr/>
          </a:p>
          <a:p>
            <a:pPr indent="0" lvl="0" marL="0" rtl="0" algn="l">
              <a:lnSpc>
                <a:spcPct val="115000"/>
              </a:lnSpc>
              <a:spcBef>
                <a:spcPts val="0"/>
              </a:spcBef>
              <a:spcAft>
                <a:spcPts val="0"/>
              </a:spcAft>
              <a:buNone/>
            </a:pPr>
            <a:r>
              <a:rPr lang="en"/>
              <a:t>The F1 Score provides a balanced perspective by combining Precision and Recall into a single metric, making it particularly useful for imbalanced datasets.</a:t>
            </a:r>
            <a:endParaRPr/>
          </a:p>
          <a:p>
            <a:pPr indent="0" lvl="0" marL="0" rtl="0" algn="l">
              <a:lnSpc>
                <a:spcPct val="115000"/>
              </a:lnSpc>
              <a:spcBef>
                <a:spcPts val="0"/>
              </a:spcBef>
              <a:spcAft>
                <a:spcPts val="0"/>
              </a:spcAft>
              <a:buNone/>
            </a:pPr>
            <a:r>
              <a:rPr lang="en"/>
              <a:t>AUC-ROC (Area Under the Curve - Receiver Operating Characteristic) evaluates how well the model distinguishes between classes across all possible classification thresholds</a:t>
            </a:r>
            <a:r>
              <a:rPr lang="en"/>
              <a:t>,</a:t>
            </a:r>
            <a:r>
              <a:rPr lang="en"/>
              <a:t> making it another good choice for imbalanced data.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0edc24e13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30edc24e13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rPr>
              <a:t>Sebastian: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 now we will talk about the results for our baseline model. As we mentioned before, the baseline model we decided to go with was the majority class classifier model. Essentially, what we did was utilize a 60/20/20 train test validation split and defined a model that would always predict whatever the majority class was within the training dataset. In the end, the training dataset had 179 records, 121 of which were non-death events and 58 were death events, and this is represented by the bar chart on the right. The model resulted in a training accuracy of around 67.59% with a loss of around 11.94. As for the validation, we got an accuracy of 63.33% with a loss of 13.51. In terms of its generalizability, we got a test accuracy of 73.33% which was higher than both the training and validation accuracy. However, there is a lot of randomness attached to this model and it could be we simply got lucky with this split. On top of that, from the confusion matrix on the right, we can see that on 16 occasions we predicted a non-death risk which means that these patients wouldn’t receive the necessary treatment to save their lives.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4"/>
          <p:cNvSpPr txBox="1"/>
          <p:nvPr>
            <p:ph type="ctrTitle"/>
          </p:nvPr>
        </p:nvSpPr>
        <p:spPr>
          <a:xfrm>
            <a:off x="685800" y="291695"/>
            <a:ext cx="6813900" cy="1639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C28220"/>
              </a:buClr>
              <a:buSzPts val="3000"/>
              <a:buFont typeface="Georgia"/>
              <a:buNone/>
              <a:defRPr>
                <a:solidFill>
                  <a:srgbClr val="C2822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4"/>
          <p:cNvSpPr txBox="1"/>
          <p:nvPr>
            <p:ph idx="1" type="subTitle"/>
          </p:nvPr>
        </p:nvSpPr>
        <p:spPr>
          <a:xfrm>
            <a:off x="685800" y="2575258"/>
            <a:ext cx="6400800" cy="1113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440"/>
              </a:spcBef>
              <a:spcAft>
                <a:spcPts val="0"/>
              </a:spcAft>
              <a:buClr>
                <a:srgbClr val="2D637F"/>
              </a:buClr>
              <a:buSzPts val="2200"/>
              <a:buNone/>
              <a:defRPr>
                <a:solidFill>
                  <a:srgbClr val="2D637F"/>
                </a:solidFill>
              </a:defRPr>
            </a:lvl1pPr>
            <a:lvl2pPr lvl="1" algn="ctr">
              <a:lnSpc>
                <a:spcPct val="100000"/>
              </a:lnSpc>
              <a:spcBef>
                <a:spcPts val="400"/>
              </a:spcBef>
              <a:spcAft>
                <a:spcPts val="0"/>
              </a:spcAft>
              <a:buClr>
                <a:srgbClr val="888888"/>
              </a:buClr>
              <a:buSzPts val="20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20"/>
              </a:spcBef>
              <a:spcAft>
                <a:spcPts val="0"/>
              </a:spcAft>
              <a:buClr>
                <a:srgbClr val="888888"/>
              </a:buClr>
              <a:buSzPts val="1600"/>
              <a:buNone/>
              <a:defRPr>
                <a:solidFill>
                  <a:srgbClr val="888888"/>
                </a:solidFill>
              </a:defRPr>
            </a:lvl4pPr>
            <a:lvl5pPr lvl="4" algn="ctr">
              <a:lnSpc>
                <a:spcPct val="100000"/>
              </a:lnSpc>
              <a:spcBef>
                <a:spcPts val="280"/>
              </a:spcBef>
              <a:spcAft>
                <a:spcPts val="0"/>
              </a:spcAft>
              <a:buClr>
                <a:srgbClr val="888888"/>
              </a:buClr>
              <a:buSzPts val="14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
        <p:nvSpPr>
          <p:cNvPr id="17" name="Google Shape;17;p5"/>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C28220"/>
              </a:buClr>
              <a:buSzPts val="3000"/>
              <a:buFont typeface="Georgia"/>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 name="Google Shape;18;p5"/>
          <p:cNvSpPr txBox="1"/>
          <p:nvPr>
            <p:ph idx="1" type="body"/>
          </p:nvPr>
        </p:nvSpPr>
        <p:spPr>
          <a:xfrm>
            <a:off x="457200" y="2016925"/>
            <a:ext cx="7740600" cy="32901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rgbClr val="2D637F"/>
              </a:buClr>
              <a:buSzPts val="1800"/>
              <a:buChar char="•"/>
              <a:defRPr/>
            </a:lvl1pPr>
            <a:lvl2pPr indent="-342900" lvl="1" marL="914400" algn="l">
              <a:lnSpc>
                <a:spcPct val="100000"/>
              </a:lnSpc>
              <a:spcBef>
                <a:spcPts val="360"/>
              </a:spcBef>
              <a:spcAft>
                <a:spcPts val="0"/>
              </a:spcAft>
              <a:buClr>
                <a:srgbClr val="2D637F"/>
              </a:buClr>
              <a:buSzPts val="1800"/>
              <a:buChar char="–"/>
              <a:defRPr/>
            </a:lvl2pPr>
            <a:lvl3pPr indent="-342900" lvl="2" marL="1371600" algn="l">
              <a:lnSpc>
                <a:spcPct val="100000"/>
              </a:lnSpc>
              <a:spcBef>
                <a:spcPts val="360"/>
              </a:spcBef>
              <a:spcAft>
                <a:spcPts val="0"/>
              </a:spcAft>
              <a:buClr>
                <a:srgbClr val="2D637F"/>
              </a:buClr>
              <a:buSzPts val="1800"/>
              <a:buChar char="•"/>
              <a:defRPr/>
            </a:lvl3pPr>
            <a:lvl4pPr indent="-342900" lvl="3" marL="1828800" algn="l">
              <a:lnSpc>
                <a:spcPct val="100000"/>
              </a:lnSpc>
              <a:spcBef>
                <a:spcPts val="360"/>
              </a:spcBef>
              <a:spcAft>
                <a:spcPts val="0"/>
              </a:spcAft>
              <a:buClr>
                <a:srgbClr val="2D637F"/>
              </a:buClr>
              <a:buSzPts val="1800"/>
              <a:buChar char="–"/>
              <a:defRPr/>
            </a:lvl4pPr>
            <a:lvl5pPr indent="-342900" lvl="4" marL="2286000" algn="l">
              <a:lnSpc>
                <a:spcPct val="100000"/>
              </a:lnSpc>
              <a:spcBef>
                <a:spcPts val="360"/>
              </a:spcBef>
              <a:spcAft>
                <a:spcPts val="0"/>
              </a:spcAft>
              <a:buClr>
                <a:srgbClr val="2D637F"/>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 name="Google Shape;19;p5"/>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Merriweather Sans"/>
                <a:ea typeface="Merriweather Sans"/>
                <a:cs typeface="Merriweather Sans"/>
                <a:sym typeface="Merriweather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0" name="Shape 20"/>
        <p:cNvGrpSpPr/>
        <p:nvPr/>
      </p:nvGrpSpPr>
      <p:grpSpPr>
        <a:xfrm>
          <a:off x="0" y="0"/>
          <a:ext cx="0" cy="0"/>
          <a:chOff x="0" y="0"/>
          <a:chExt cx="0" cy="0"/>
        </a:xfrm>
      </p:grpSpPr>
      <p:sp>
        <p:nvSpPr>
          <p:cNvPr id="21" name="Google Shape;21;p6"/>
          <p:cNvSpPr txBox="1"/>
          <p:nvPr>
            <p:ph type="title"/>
          </p:nvPr>
        </p:nvSpPr>
        <p:spPr>
          <a:xfrm>
            <a:off x="457201" y="281762"/>
            <a:ext cx="7464300" cy="11433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C28220"/>
              </a:buClr>
              <a:buSzPts val="3000"/>
              <a:buFont typeface="Georgia"/>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6"/>
          <p:cNvSpPr txBox="1"/>
          <p:nvPr>
            <p:ph idx="1" type="body"/>
          </p:nvPr>
        </p:nvSpPr>
        <p:spPr>
          <a:xfrm>
            <a:off x="457201" y="1837778"/>
            <a:ext cx="3717900" cy="37113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40"/>
              </a:spcBef>
              <a:spcAft>
                <a:spcPts val="0"/>
              </a:spcAft>
              <a:buClr>
                <a:srgbClr val="2D637F"/>
              </a:buClr>
              <a:buSzPts val="1400"/>
              <a:buChar char="•"/>
              <a:defRPr sz="1400"/>
            </a:lvl1pPr>
            <a:lvl2pPr indent="-317500" lvl="1" marL="914400" algn="l">
              <a:lnSpc>
                <a:spcPct val="100000"/>
              </a:lnSpc>
              <a:spcBef>
                <a:spcPts val="400"/>
              </a:spcBef>
              <a:spcAft>
                <a:spcPts val="0"/>
              </a:spcAft>
              <a:buClr>
                <a:srgbClr val="2D637F"/>
              </a:buClr>
              <a:buSzPts val="1400"/>
              <a:buChar char="–"/>
              <a:defRPr sz="1400"/>
            </a:lvl2pPr>
            <a:lvl3pPr indent="-317500" lvl="2" marL="1371600" algn="l">
              <a:lnSpc>
                <a:spcPct val="100000"/>
              </a:lnSpc>
              <a:spcBef>
                <a:spcPts val="360"/>
              </a:spcBef>
              <a:spcAft>
                <a:spcPts val="0"/>
              </a:spcAft>
              <a:buClr>
                <a:srgbClr val="2D637F"/>
              </a:buClr>
              <a:buSzPts val="1400"/>
              <a:buChar char="•"/>
              <a:defRPr sz="1400"/>
            </a:lvl3pPr>
            <a:lvl4pPr indent="-317500" lvl="3" marL="1828800" algn="l">
              <a:lnSpc>
                <a:spcPct val="100000"/>
              </a:lnSpc>
              <a:spcBef>
                <a:spcPts val="320"/>
              </a:spcBef>
              <a:spcAft>
                <a:spcPts val="0"/>
              </a:spcAft>
              <a:buClr>
                <a:srgbClr val="2D637F"/>
              </a:buClr>
              <a:buSzPts val="1400"/>
              <a:buChar char="–"/>
              <a:defRPr sz="1400"/>
            </a:lvl4pPr>
            <a:lvl5pPr indent="-317500" lvl="4" marL="2286000" algn="l">
              <a:lnSpc>
                <a:spcPct val="100000"/>
              </a:lnSpc>
              <a:spcBef>
                <a:spcPts val="280"/>
              </a:spcBef>
              <a:spcAft>
                <a:spcPts val="0"/>
              </a:spcAft>
              <a:buClr>
                <a:srgbClr val="2D637F"/>
              </a:buClr>
              <a:buSzPts val="1400"/>
              <a:buChar char="»"/>
              <a:defRPr/>
            </a:lvl5pPr>
            <a:lvl6pPr indent="-317500" lvl="5" marL="2743200" algn="l">
              <a:lnSpc>
                <a:spcPct val="100000"/>
              </a:lnSpc>
              <a:spcBef>
                <a:spcPts val="360"/>
              </a:spcBef>
              <a:spcAft>
                <a:spcPts val="0"/>
              </a:spcAft>
              <a:buClr>
                <a:schemeClr val="dk1"/>
              </a:buClr>
              <a:buSzPts val="1400"/>
              <a:buChar char="•"/>
              <a:defRPr sz="1400"/>
            </a:lvl6pPr>
            <a:lvl7pPr indent="-317500" lvl="6" marL="3200400" algn="l">
              <a:lnSpc>
                <a:spcPct val="100000"/>
              </a:lnSpc>
              <a:spcBef>
                <a:spcPts val="360"/>
              </a:spcBef>
              <a:spcAft>
                <a:spcPts val="0"/>
              </a:spcAft>
              <a:buClr>
                <a:schemeClr val="dk1"/>
              </a:buClr>
              <a:buSzPts val="1400"/>
              <a:buChar char="•"/>
              <a:defRPr sz="1400"/>
            </a:lvl7pPr>
            <a:lvl8pPr indent="-317500" lvl="7" marL="3657600" algn="l">
              <a:lnSpc>
                <a:spcPct val="100000"/>
              </a:lnSpc>
              <a:spcBef>
                <a:spcPts val="360"/>
              </a:spcBef>
              <a:spcAft>
                <a:spcPts val="0"/>
              </a:spcAft>
              <a:buClr>
                <a:schemeClr val="dk1"/>
              </a:buClr>
              <a:buSzPts val="1400"/>
              <a:buChar char="•"/>
              <a:defRPr sz="1400"/>
            </a:lvl8pPr>
            <a:lvl9pPr indent="-317500" lvl="8" marL="4114800" algn="l">
              <a:lnSpc>
                <a:spcPct val="100000"/>
              </a:lnSpc>
              <a:spcBef>
                <a:spcPts val="360"/>
              </a:spcBef>
              <a:spcAft>
                <a:spcPts val="0"/>
              </a:spcAft>
              <a:buClr>
                <a:schemeClr val="dk1"/>
              </a:buClr>
              <a:buSzPts val="1400"/>
              <a:buChar char="•"/>
              <a:defRPr sz="1400"/>
            </a:lvl9pPr>
          </a:lstStyle>
          <a:p/>
        </p:txBody>
      </p:sp>
      <p:sp>
        <p:nvSpPr>
          <p:cNvPr id="23" name="Google Shape;23;p6"/>
          <p:cNvSpPr txBox="1"/>
          <p:nvPr>
            <p:ph idx="2" type="body"/>
          </p:nvPr>
        </p:nvSpPr>
        <p:spPr>
          <a:xfrm>
            <a:off x="4175125" y="1837778"/>
            <a:ext cx="3746400" cy="3711300"/>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440"/>
              </a:spcBef>
              <a:spcAft>
                <a:spcPts val="0"/>
              </a:spcAft>
              <a:buClr>
                <a:srgbClr val="2D637F"/>
              </a:buClr>
              <a:buSzPts val="1400"/>
              <a:buChar char="•"/>
              <a:defRPr sz="1400">
                <a:solidFill>
                  <a:srgbClr val="2D637F"/>
                </a:solidFill>
              </a:defRPr>
            </a:lvl1pPr>
            <a:lvl2pPr indent="-317500" lvl="1" marL="914400" algn="l">
              <a:lnSpc>
                <a:spcPct val="100000"/>
              </a:lnSpc>
              <a:spcBef>
                <a:spcPts val="400"/>
              </a:spcBef>
              <a:spcAft>
                <a:spcPts val="0"/>
              </a:spcAft>
              <a:buClr>
                <a:srgbClr val="2D637F"/>
              </a:buClr>
              <a:buSzPts val="1400"/>
              <a:buChar char="–"/>
              <a:defRPr sz="1400">
                <a:solidFill>
                  <a:srgbClr val="2D637F"/>
                </a:solidFill>
              </a:defRPr>
            </a:lvl2pPr>
            <a:lvl3pPr indent="-317500" lvl="2" marL="1371600" algn="l">
              <a:lnSpc>
                <a:spcPct val="100000"/>
              </a:lnSpc>
              <a:spcBef>
                <a:spcPts val="360"/>
              </a:spcBef>
              <a:spcAft>
                <a:spcPts val="0"/>
              </a:spcAft>
              <a:buClr>
                <a:srgbClr val="2D637F"/>
              </a:buClr>
              <a:buSzPts val="1400"/>
              <a:buChar char="•"/>
              <a:defRPr sz="1400">
                <a:solidFill>
                  <a:srgbClr val="2D637F"/>
                </a:solidFill>
              </a:defRPr>
            </a:lvl3pPr>
            <a:lvl4pPr indent="-317500" lvl="3" marL="1828800" algn="l">
              <a:lnSpc>
                <a:spcPct val="100000"/>
              </a:lnSpc>
              <a:spcBef>
                <a:spcPts val="320"/>
              </a:spcBef>
              <a:spcAft>
                <a:spcPts val="0"/>
              </a:spcAft>
              <a:buClr>
                <a:srgbClr val="2D637F"/>
              </a:buClr>
              <a:buSzPts val="1400"/>
              <a:buChar char="–"/>
              <a:defRPr sz="1400">
                <a:solidFill>
                  <a:srgbClr val="2D637F"/>
                </a:solidFill>
              </a:defRPr>
            </a:lvl4pPr>
            <a:lvl5pPr indent="-317500" lvl="4" marL="2286000" algn="l">
              <a:lnSpc>
                <a:spcPct val="100000"/>
              </a:lnSpc>
              <a:spcBef>
                <a:spcPts val="280"/>
              </a:spcBef>
              <a:spcAft>
                <a:spcPts val="0"/>
              </a:spcAft>
              <a:buClr>
                <a:srgbClr val="2D637F"/>
              </a:buClr>
              <a:buSzPts val="1400"/>
              <a:buChar char="»"/>
              <a:defRPr>
                <a:solidFill>
                  <a:srgbClr val="2D637F"/>
                </a:solidFill>
              </a:defRPr>
            </a:lvl5pPr>
            <a:lvl6pPr indent="-317500" lvl="5" marL="2743200" algn="l">
              <a:lnSpc>
                <a:spcPct val="100000"/>
              </a:lnSpc>
              <a:spcBef>
                <a:spcPts val="360"/>
              </a:spcBef>
              <a:spcAft>
                <a:spcPts val="0"/>
              </a:spcAft>
              <a:buClr>
                <a:schemeClr val="dk1"/>
              </a:buClr>
              <a:buSzPts val="1400"/>
              <a:buChar char="•"/>
              <a:defRPr sz="1400"/>
            </a:lvl6pPr>
            <a:lvl7pPr indent="-317500" lvl="6" marL="3200400" algn="l">
              <a:lnSpc>
                <a:spcPct val="100000"/>
              </a:lnSpc>
              <a:spcBef>
                <a:spcPts val="360"/>
              </a:spcBef>
              <a:spcAft>
                <a:spcPts val="0"/>
              </a:spcAft>
              <a:buClr>
                <a:schemeClr val="dk1"/>
              </a:buClr>
              <a:buSzPts val="1400"/>
              <a:buChar char="•"/>
              <a:defRPr sz="1400"/>
            </a:lvl7pPr>
            <a:lvl8pPr indent="-317500" lvl="7" marL="3657600" algn="l">
              <a:lnSpc>
                <a:spcPct val="100000"/>
              </a:lnSpc>
              <a:spcBef>
                <a:spcPts val="360"/>
              </a:spcBef>
              <a:spcAft>
                <a:spcPts val="0"/>
              </a:spcAft>
              <a:buClr>
                <a:schemeClr val="dk1"/>
              </a:buClr>
              <a:buSzPts val="1400"/>
              <a:buChar char="•"/>
              <a:defRPr sz="1400"/>
            </a:lvl8pPr>
            <a:lvl9pPr indent="-317500" lvl="8" marL="4114800" algn="l">
              <a:lnSpc>
                <a:spcPct val="100000"/>
              </a:lnSpc>
              <a:spcBef>
                <a:spcPts val="360"/>
              </a:spcBef>
              <a:spcAft>
                <a:spcPts val="0"/>
              </a:spcAft>
              <a:buClr>
                <a:schemeClr val="dk1"/>
              </a:buClr>
              <a:buSzPts val="1400"/>
              <a:buChar char="•"/>
              <a:defRPr sz="1400"/>
            </a:lvl9pPr>
          </a:lstStyle>
          <a:p/>
        </p:txBody>
      </p:sp>
      <p:sp>
        <p:nvSpPr>
          <p:cNvPr id="24" name="Google Shape;24;p6"/>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5" name="Shape 25"/>
        <p:cNvGrpSpPr/>
        <p:nvPr/>
      </p:nvGrpSpPr>
      <p:grpSpPr>
        <a:xfrm>
          <a:off x="0" y="0"/>
          <a:ext cx="0" cy="0"/>
          <a:chOff x="0" y="0"/>
          <a:chExt cx="0" cy="0"/>
        </a:xfrm>
      </p:grpSpPr>
      <p:sp>
        <p:nvSpPr>
          <p:cNvPr id="26" name="Google Shape;26;p7"/>
          <p:cNvSpPr txBox="1"/>
          <p:nvPr>
            <p:ph type="title"/>
          </p:nvPr>
        </p:nvSpPr>
        <p:spPr>
          <a:xfrm>
            <a:off x="568325" y="2017296"/>
            <a:ext cx="7772400" cy="1996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rgbClr val="C28220"/>
              </a:buClr>
              <a:buSzPts val="4200"/>
              <a:buFont typeface="Georgia"/>
              <a:buNone/>
              <a:defRPr b="0" sz="4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7"/>
          <p:cNvSpPr txBox="1"/>
          <p:nvPr>
            <p:ph idx="1" type="body"/>
          </p:nvPr>
        </p:nvSpPr>
        <p:spPr>
          <a:xfrm>
            <a:off x="568325" y="1019342"/>
            <a:ext cx="7772400" cy="8955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Clr>
                <a:srgbClr val="2D637F"/>
              </a:buClr>
              <a:buSzPts val="2200"/>
              <a:buNone/>
              <a:defRPr sz="2200">
                <a:solidFill>
                  <a:srgbClr val="2D637F"/>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8" name="Google Shape;28;p7"/>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 name="Shape 29"/>
        <p:cNvGrpSpPr/>
        <p:nvPr/>
      </p:nvGrpSpPr>
      <p:grpSpPr>
        <a:xfrm>
          <a:off x="0" y="0"/>
          <a:ext cx="0" cy="0"/>
          <a:chOff x="0" y="0"/>
          <a:chExt cx="0" cy="0"/>
        </a:xfrm>
      </p:grpSpPr>
      <p:sp>
        <p:nvSpPr>
          <p:cNvPr id="30" name="Google Shape;30;p8"/>
          <p:cNvSpPr txBox="1"/>
          <p:nvPr>
            <p:ph type="title"/>
          </p:nvPr>
        </p:nvSpPr>
        <p:spPr>
          <a:xfrm>
            <a:off x="381000" y="3729789"/>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C28220"/>
              </a:buClr>
              <a:buSzPts val="2000"/>
              <a:buFont typeface="Georgia"/>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
          <p:cNvSpPr/>
          <p:nvPr>
            <p:ph idx="2" type="pic"/>
          </p:nvPr>
        </p:nvSpPr>
        <p:spPr>
          <a:xfrm>
            <a:off x="381000" y="358775"/>
            <a:ext cx="5486400" cy="3371100"/>
          </a:xfrm>
          <a:prstGeom prst="rect">
            <a:avLst/>
          </a:prstGeom>
          <a:noFill/>
          <a:ln>
            <a:noFill/>
          </a:ln>
        </p:spPr>
      </p:sp>
      <p:sp>
        <p:nvSpPr>
          <p:cNvPr id="32" name="Google Shape;32;p8"/>
          <p:cNvSpPr txBox="1"/>
          <p:nvPr>
            <p:ph idx="1" type="body"/>
          </p:nvPr>
        </p:nvSpPr>
        <p:spPr>
          <a:xfrm>
            <a:off x="381000" y="4296527"/>
            <a:ext cx="5486400" cy="4773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rgbClr val="2D637F"/>
              </a:buClr>
              <a:buSzPts val="1400"/>
              <a:buNone/>
              <a:defRPr sz="1400"/>
            </a:lvl1pPr>
            <a:lvl2pPr indent="-228600" lvl="1" marL="914400" algn="l">
              <a:lnSpc>
                <a:spcPct val="100000"/>
              </a:lnSpc>
              <a:spcBef>
                <a:spcPts val="240"/>
              </a:spcBef>
              <a:spcAft>
                <a:spcPts val="0"/>
              </a:spcAft>
              <a:buClr>
                <a:srgbClr val="2D637F"/>
              </a:buClr>
              <a:buSzPts val="1200"/>
              <a:buNone/>
              <a:defRPr sz="1200"/>
            </a:lvl2pPr>
            <a:lvl3pPr indent="-228600" lvl="2" marL="1371600" algn="l">
              <a:lnSpc>
                <a:spcPct val="100000"/>
              </a:lnSpc>
              <a:spcBef>
                <a:spcPts val="200"/>
              </a:spcBef>
              <a:spcAft>
                <a:spcPts val="0"/>
              </a:spcAft>
              <a:buClr>
                <a:srgbClr val="2D637F"/>
              </a:buClr>
              <a:buSzPts val="1000"/>
              <a:buNone/>
              <a:defRPr sz="1000"/>
            </a:lvl3pPr>
            <a:lvl4pPr indent="-228600" lvl="3" marL="1828800" algn="l">
              <a:lnSpc>
                <a:spcPct val="100000"/>
              </a:lnSpc>
              <a:spcBef>
                <a:spcPts val="180"/>
              </a:spcBef>
              <a:spcAft>
                <a:spcPts val="0"/>
              </a:spcAft>
              <a:buClr>
                <a:srgbClr val="2D637F"/>
              </a:buClr>
              <a:buSzPts val="900"/>
              <a:buNone/>
              <a:defRPr sz="900"/>
            </a:lvl4pPr>
            <a:lvl5pPr indent="-228600" lvl="4" marL="2286000" algn="l">
              <a:lnSpc>
                <a:spcPct val="100000"/>
              </a:lnSpc>
              <a:spcBef>
                <a:spcPts val="180"/>
              </a:spcBef>
              <a:spcAft>
                <a:spcPts val="0"/>
              </a:spcAft>
              <a:buClr>
                <a:srgbClr val="2D637F"/>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33" name="Google Shape;33;p8"/>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4" name="Shape 34"/>
        <p:cNvGrpSpPr/>
        <p:nvPr/>
      </p:nvGrpSpPr>
      <p:grpSpPr>
        <a:xfrm>
          <a:off x="0" y="0"/>
          <a:ext cx="0" cy="0"/>
          <a:chOff x="0" y="0"/>
          <a:chExt cx="0" cy="0"/>
        </a:xfrm>
      </p:grpSpPr>
      <p:sp>
        <p:nvSpPr>
          <p:cNvPr id="35" name="Google Shape;35;p9"/>
          <p:cNvSpPr txBox="1"/>
          <p:nvPr>
            <p:ph type="title"/>
          </p:nvPr>
        </p:nvSpPr>
        <p:spPr>
          <a:xfrm>
            <a:off x="457201" y="1041995"/>
            <a:ext cx="3008400" cy="404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C28220"/>
              </a:buClr>
              <a:buSzPts val="2000"/>
              <a:buFont typeface="Georgia"/>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9"/>
          <p:cNvSpPr txBox="1"/>
          <p:nvPr>
            <p:ph idx="1" type="body"/>
          </p:nvPr>
        </p:nvSpPr>
        <p:spPr>
          <a:xfrm>
            <a:off x="3575050" y="1041996"/>
            <a:ext cx="4537200" cy="3657300"/>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400"/>
              </a:spcBef>
              <a:spcAft>
                <a:spcPts val="0"/>
              </a:spcAft>
              <a:buClr>
                <a:srgbClr val="2D637F"/>
              </a:buClr>
              <a:buSzPts val="2000"/>
              <a:buChar char="•"/>
              <a:defRPr sz="2000"/>
            </a:lvl1pPr>
            <a:lvl2pPr indent="-342900" lvl="1" marL="914400" algn="l">
              <a:lnSpc>
                <a:spcPct val="100000"/>
              </a:lnSpc>
              <a:spcBef>
                <a:spcPts val="360"/>
              </a:spcBef>
              <a:spcAft>
                <a:spcPts val="0"/>
              </a:spcAft>
              <a:buClr>
                <a:srgbClr val="2D637F"/>
              </a:buClr>
              <a:buSzPts val="1800"/>
              <a:buChar char="–"/>
              <a:defRPr sz="1800"/>
            </a:lvl2pPr>
            <a:lvl3pPr indent="-342900" lvl="2" marL="1371600" algn="l">
              <a:lnSpc>
                <a:spcPct val="100000"/>
              </a:lnSpc>
              <a:spcBef>
                <a:spcPts val="360"/>
              </a:spcBef>
              <a:spcAft>
                <a:spcPts val="0"/>
              </a:spcAft>
              <a:buClr>
                <a:srgbClr val="2D637F"/>
              </a:buClr>
              <a:buSzPts val="1800"/>
              <a:buChar char="•"/>
              <a:defRPr sz="1800"/>
            </a:lvl3pPr>
            <a:lvl4pPr indent="-330200" lvl="3" marL="1828800" algn="l">
              <a:lnSpc>
                <a:spcPct val="100000"/>
              </a:lnSpc>
              <a:spcBef>
                <a:spcPts val="320"/>
              </a:spcBef>
              <a:spcAft>
                <a:spcPts val="0"/>
              </a:spcAft>
              <a:buClr>
                <a:srgbClr val="2D637F"/>
              </a:buClr>
              <a:buSzPts val="1600"/>
              <a:buChar char="–"/>
              <a:defRPr sz="1600"/>
            </a:lvl4pPr>
            <a:lvl5pPr indent="-317500" lvl="4" marL="2286000" algn="l">
              <a:lnSpc>
                <a:spcPct val="100000"/>
              </a:lnSpc>
              <a:spcBef>
                <a:spcPts val="280"/>
              </a:spcBef>
              <a:spcAft>
                <a:spcPts val="0"/>
              </a:spcAft>
              <a:buClr>
                <a:srgbClr val="2D637F"/>
              </a:buClr>
              <a:buSzPts val="1400"/>
              <a:buChar char="»"/>
              <a:defRPr sz="14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37" name="Google Shape;37;p9"/>
          <p:cNvSpPr txBox="1"/>
          <p:nvPr>
            <p:ph idx="2" type="body"/>
          </p:nvPr>
        </p:nvSpPr>
        <p:spPr>
          <a:xfrm>
            <a:off x="457201" y="1531652"/>
            <a:ext cx="3008400" cy="3167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rgbClr val="2D637F"/>
              </a:buClr>
              <a:buSzPts val="1400"/>
              <a:buNone/>
              <a:defRPr sz="1400"/>
            </a:lvl1pPr>
            <a:lvl2pPr indent="-228600" lvl="1" marL="914400" algn="l">
              <a:lnSpc>
                <a:spcPct val="100000"/>
              </a:lnSpc>
              <a:spcBef>
                <a:spcPts val="240"/>
              </a:spcBef>
              <a:spcAft>
                <a:spcPts val="0"/>
              </a:spcAft>
              <a:buClr>
                <a:srgbClr val="2D637F"/>
              </a:buClr>
              <a:buSzPts val="1200"/>
              <a:buNone/>
              <a:defRPr sz="1200"/>
            </a:lvl2pPr>
            <a:lvl3pPr indent="-228600" lvl="2" marL="1371600" algn="l">
              <a:lnSpc>
                <a:spcPct val="100000"/>
              </a:lnSpc>
              <a:spcBef>
                <a:spcPts val="200"/>
              </a:spcBef>
              <a:spcAft>
                <a:spcPts val="0"/>
              </a:spcAft>
              <a:buClr>
                <a:srgbClr val="2D637F"/>
              </a:buClr>
              <a:buSzPts val="1000"/>
              <a:buNone/>
              <a:defRPr sz="1000"/>
            </a:lvl3pPr>
            <a:lvl4pPr indent="-228600" lvl="3" marL="1828800" algn="l">
              <a:lnSpc>
                <a:spcPct val="100000"/>
              </a:lnSpc>
              <a:spcBef>
                <a:spcPts val="180"/>
              </a:spcBef>
              <a:spcAft>
                <a:spcPts val="0"/>
              </a:spcAft>
              <a:buClr>
                <a:srgbClr val="2D637F"/>
              </a:buClr>
              <a:buSzPts val="900"/>
              <a:buNone/>
              <a:defRPr sz="900"/>
            </a:lvl4pPr>
            <a:lvl5pPr indent="-228600" lvl="4" marL="2286000" algn="l">
              <a:lnSpc>
                <a:spcPct val="100000"/>
              </a:lnSpc>
              <a:spcBef>
                <a:spcPts val="180"/>
              </a:spcBef>
              <a:spcAft>
                <a:spcPts val="0"/>
              </a:spcAft>
              <a:buClr>
                <a:srgbClr val="2D637F"/>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38" name="Google Shape;38;p9"/>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xml"/><Relationship Id="rId10" Type="http://schemas.openxmlformats.org/officeDocument/2006/relationships/theme" Target="../theme/theme1.xml"/><Relationship Id="rId9" Type="http://schemas.openxmlformats.org/officeDocument/2006/relationships/slideLayout" Target="../slideLayouts/slideLayout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
          <p:cNvSpPr txBox="1"/>
          <p:nvPr/>
        </p:nvSpPr>
        <p:spPr>
          <a:xfrm>
            <a:off x="267368" y="5307263"/>
            <a:ext cx="138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 name="Google Shape;7;p3"/>
          <p:cNvSpPr txBox="1"/>
          <p:nvPr>
            <p:ph type="title"/>
          </p:nvPr>
        </p:nvSpPr>
        <p:spPr>
          <a:xfrm>
            <a:off x="457200" y="525956"/>
            <a:ext cx="8229600" cy="11433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C28220"/>
              </a:buClr>
              <a:buSzPts val="3000"/>
              <a:buFont typeface="Georgia"/>
              <a:buNone/>
              <a:defRPr b="0" i="0" sz="3000" u="none" cap="none" strike="noStrike">
                <a:solidFill>
                  <a:srgbClr val="C28220"/>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3"/>
          <p:cNvSpPr txBox="1"/>
          <p:nvPr>
            <p:ph idx="1" type="body"/>
          </p:nvPr>
        </p:nvSpPr>
        <p:spPr>
          <a:xfrm>
            <a:off x="457200" y="1808079"/>
            <a:ext cx="8229600" cy="25263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440"/>
              </a:spcBef>
              <a:spcAft>
                <a:spcPts val="0"/>
              </a:spcAft>
              <a:buClr>
                <a:srgbClr val="2D637F"/>
              </a:buClr>
              <a:buSzPts val="1400"/>
              <a:buFont typeface="Arial"/>
              <a:buChar char="•"/>
              <a:defRPr b="0" i="0" sz="1400" u="none" cap="none" strike="noStrike">
                <a:solidFill>
                  <a:srgbClr val="2D637F"/>
                </a:solidFill>
                <a:latin typeface="Merriweather Sans"/>
                <a:ea typeface="Merriweather Sans"/>
                <a:cs typeface="Merriweather Sans"/>
                <a:sym typeface="Merriweather Sans"/>
              </a:defRPr>
            </a:lvl1pPr>
            <a:lvl2pPr indent="-317500" lvl="1" marL="914400" marR="0" rtl="0" algn="l">
              <a:lnSpc>
                <a:spcPct val="100000"/>
              </a:lnSpc>
              <a:spcBef>
                <a:spcPts val="400"/>
              </a:spcBef>
              <a:spcAft>
                <a:spcPts val="0"/>
              </a:spcAft>
              <a:buClr>
                <a:srgbClr val="2D637F"/>
              </a:buClr>
              <a:buSzPts val="1400"/>
              <a:buFont typeface="Arial"/>
              <a:buChar char="–"/>
              <a:defRPr b="0" i="0" sz="1400" u="none" cap="none" strike="noStrike">
                <a:solidFill>
                  <a:srgbClr val="2D637F"/>
                </a:solidFill>
                <a:latin typeface="Merriweather Sans"/>
                <a:ea typeface="Merriweather Sans"/>
                <a:cs typeface="Merriweather Sans"/>
                <a:sym typeface="Merriweather Sans"/>
              </a:defRPr>
            </a:lvl2pPr>
            <a:lvl3pPr indent="-317500" lvl="2" marL="1371600" marR="0" rtl="0" algn="l">
              <a:lnSpc>
                <a:spcPct val="100000"/>
              </a:lnSpc>
              <a:spcBef>
                <a:spcPts val="360"/>
              </a:spcBef>
              <a:spcAft>
                <a:spcPts val="0"/>
              </a:spcAft>
              <a:buClr>
                <a:srgbClr val="2D637F"/>
              </a:buClr>
              <a:buSzPts val="1400"/>
              <a:buFont typeface="Arial"/>
              <a:buChar char="•"/>
              <a:defRPr b="0" i="0" sz="1400" u="none" cap="none" strike="noStrike">
                <a:solidFill>
                  <a:srgbClr val="2D637F"/>
                </a:solidFill>
                <a:latin typeface="Merriweather Sans"/>
                <a:ea typeface="Merriweather Sans"/>
                <a:cs typeface="Merriweather Sans"/>
                <a:sym typeface="Merriweather Sans"/>
              </a:defRPr>
            </a:lvl3pPr>
            <a:lvl4pPr indent="-317500" lvl="3" marL="1828800" marR="0" rtl="0" algn="l">
              <a:lnSpc>
                <a:spcPct val="100000"/>
              </a:lnSpc>
              <a:spcBef>
                <a:spcPts val="320"/>
              </a:spcBef>
              <a:spcAft>
                <a:spcPts val="0"/>
              </a:spcAft>
              <a:buClr>
                <a:srgbClr val="2D637F"/>
              </a:buClr>
              <a:buSzPts val="1400"/>
              <a:buFont typeface="Arial"/>
              <a:buChar char="–"/>
              <a:defRPr b="0" i="0" sz="1400" u="none" cap="none" strike="noStrike">
                <a:solidFill>
                  <a:srgbClr val="2D637F"/>
                </a:solidFill>
                <a:latin typeface="Merriweather Sans"/>
                <a:ea typeface="Merriweather Sans"/>
                <a:cs typeface="Merriweather Sans"/>
                <a:sym typeface="Merriweather Sans"/>
              </a:defRPr>
            </a:lvl4pPr>
            <a:lvl5pPr indent="-317500" lvl="4" marL="2286000" marR="0" rtl="0" algn="l">
              <a:lnSpc>
                <a:spcPct val="100000"/>
              </a:lnSpc>
              <a:spcBef>
                <a:spcPts val="280"/>
              </a:spcBef>
              <a:spcAft>
                <a:spcPts val="0"/>
              </a:spcAft>
              <a:buClr>
                <a:srgbClr val="2D637F"/>
              </a:buClr>
              <a:buSzPts val="1400"/>
              <a:buFont typeface="Arial"/>
              <a:buChar char="»"/>
              <a:defRPr b="0" i="0" sz="1400" u="none" cap="none" strike="noStrike">
                <a:solidFill>
                  <a:srgbClr val="2D637F"/>
                </a:solidFill>
                <a:latin typeface="Merriweather Sans"/>
                <a:ea typeface="Merriweather Sans"/>
                <a:cs typeface="Merriweather Sans"/>
                <a:sym typeface="Merriweather Sans"/>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9" name="Google Shape;9;p3"/>
          <p:cNvPicPr preferRelativeResize="0"/>
          <p:nvPr/>
        </p:nvPicPr>
        <p:blipFill rotWithShape="1">
          <a:blip r:embed="rId1">
            <a:alphaModFix/>
          </a:blip>
          <a:srcRect b="0" l="0" r="0" t="0"/>
          <a:stretch/>
        </p:blipFill>
        <p:spPr>
          <a:xfrm>
            <a:off x="6274508" y="1"/>
            <a:ext cx="2152119" cy="1338513"/>
          </a:xfrm>
          <a:prstGeom prst="rect">
            <a:avLst/>
          </a:prstGeom>
          <a:noFill/>
          <a:ln>
            <a:noFill/>
          </a:ln>
        </p:spPr>
      </p:pic>
      <p:pic>
        <p:nvPicPr>
          <p:cNvPr id="10" name="Google Shape;10;p3"/>
          <p:cNvPicPr preferRelativeResize="0"/>
          <p:nvPr/>
        </p:nvPicPr>
        <p:blipFill rotWithShape="1">
          <a:blip r:embed="rId2">
            <a:alphaModFix/>
          </a:blip>
          <a:srcRect b="0" l="0" r="0" t="0"/>
          <a:stretch/>
        </p:blipFill>
        <p:spPr>
          <a:xfrm>
            <a:off x="0" y="5598567"/>
            <a:ext cx="9144000" cy="997534"/>
          </a:xfrm>
          <a:prstGeom prst="rect">
            <a:avLst/>
          </a:prstGeom>
          <a:noFill/>
          <a:ln>
            <a:noFill/>
          </a:ln>
        </p:spPr>
      </p:pic>
      <p:pic>
        <p:nvPicPr>
          <p:cNvPr id="11" name="Google Shape;11;p3"/>
          <p:cNvPicPr preferRelativeResize="0"/>
          <p:nvPr/>
        </p:nvPicPr>
        <p:blipFill rotWithShape="1">
          <a:blip r:embed="rId3">
            <a:alphaModFix/>
          </a:blip>
          <a:srcRect b="0" l="0" r="0" t="0"/>
          <a:stretch/>
        </p:blipFill>
        <p:spPr>
          <a:xfrm>
            <a:off x="369049" y="6019295"/>
            <a:ext cx="1256177" cy="300037"/>
          </a:xfrm>
          <a:prstGeom prst="rect">
            <a:avLst/>
          </a:prstGeom>
          <a:noFill/>
          <a:ln>
            <a:noFill/>
          </a:ln>
        </p:spPr>
      </p:pic>
      <p:sp>
        <p:nvSpPr>
          <p:cNvPr id="12" name="Google Shape;12;p3"/>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2D637F"/>
                </a:solidFill>
                <a:latin typeface="Merriweather Sans"/>
                <a:ea typeface="Merriweather Sans"/>
                <a:cs typeface="Merriweather Sans"/>
                <a:sym typeface="Merriweather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archive.ics.uci.edu/dataset/519/heart+failure+clinical+records" TargetMode="External"/><Relationship Id="rId4" Type="http://schemas.openxmlformats.org/officeDocument/2006/relationships/hyperlink" Target="https://www.who.int/news-room/fact-sheets/detail/cardiovascular-diseases-(cvds)#:~:text=Key%20facts%201%20Cardiovascular%20diseases%20%28CVDs%29%20are%20the,2019%2C%2038%25%20were%20caused%20by%20CVDs.%20More%20items" TargetMode="External"/><Relationship Id="rId5" Type="http://schemas.openxmlformats.org/officeDocument/2006/relationships/hyperlink" Target="https://www.mayoclinic.org/diseases-conditions/heart-failure/symptoms-causes/syc-2037314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16.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1"/>
          <p:cNvSpPr txBox="1"/>
          <p:nvPr>
            <p:ph type="ctrTitle"/>
          </p:nvPr>
        </p:nvSpPr>
        <p:spPr>
          <a:xfrm>
            <a:off x="685800" y="291700"/>
            <a:ext cx="7702800" cy="15072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1100"/>
              <a:buNone/>
            </a:pPr>
            <a:r>
              <a:rPr lang="en"/>
              <a:t>P</a:t>
            </a:r>
            <a:r>
              <a:rPr lang="en"/>
              <a:t>redicting Survival of Patients with Heart Failure.</a:t>
            </a:r>
            <a:endParaRPr/>
          </a:p>
        </p:txBody>
      </p:sp>
      <p:sp>
        <p:nvSpPr>
          <p:cNvPr id="44" name="Google Shape;44;p1"/>
          <p:cNvSpPr txBox="1"/>
          <p:nvPr>
            <p:ph idx="1" type="subTitle"/>
          </p:nvPr>
        </p:nvSpPr>
        <p:spPr>
          <a:xfrm>
            <a:off x="636000" y="4719350"/>
            <a:ext cx="7872000" cy="10527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SzPts val="1100"/>
              <a:buNone/>
            </a:pPr>
            <a:r>
              <a:rPr lang="en" sz="1600">
                <a:solidFill>
                  <a:srgbClr val="000000"/>
                </a:solidFill>
              </a:rPr>
              <a:t>DATASCI 207: Applied Machine Learning</a:t>
            </a:r>
            <a:endParaRPr sz="1600">
              <a:solidFill>
                <a:srgbClr val="000000"/>
              </a:solidFill>
            </a:endParaRPr>
          </a:p>
          <a:p>
            <a:pPr indent="0" lvl="0" marL="0" rtl="0" algn="ctr">
              <a:lnSpc>
                <a:spcPct val="115000"/>
              </a:lnSpc>
              <a:spcBef>
                <a:spcPts val="0"/>
              </a:spcBef>
              <a:spcAft>
                <a:spcPts val="0"/>
              </a:spcAft>
              <a:buSzPts val="1100"/>
              <a:buNone/>
            </a:pPr>
            <a:r>
              <a:rPr lang="en" sz="1600">
                <a:solidFill>
                  <a:srgbClr val="000000"/>
                </a:solidFill>
              </a:rPr>
              <a:t>Fall 2024</a:t>
            </a:r>
            <a:endParaRPr sz="1600">
              <a:solidFill>
                <a:srgbClr val="000000"/>
              </a:solidFill>
            </a:endParaRPr>
          </a:p>
          <a:p>
            <a:pPr indent="0" lvl="0" marL="0" rtl="0" algn="ctr">
              <a:lnSpc>
                <a:spcPct val="115000"/>
              </a:lnSpc>
              <a:spcBef>
                <a:spcPts val="0"/>
              </a:spcBef>
              <a:spcAft>
                <a:spcPts val="0"/>
              </a:spcAft>
              <a:buSzPts val="1100"/>
              <a:buNone/>
            </a:pPr>
            <a:r>
              <a:rPr lang="en" sz="1600">
                <a:solidFill>
                  <a:srgbClr val="000000"/>
                </a:solidFill>
              </a:rPr>
              <a:t>Jasmol Dhesi, Jason Chang, Kent Bourgoing, Sebastian Rosales, Sergey Nam</a:t>
            </a:r>
            <a:endParaRPr sz="1600">
              <a:solidFill>
                <a:srgbClr val="000000"/>
              </a:solidFill>
            </a:endParaRPr>
          </a:p>
          <a:p>
            <a:pPr indent="0" lvl="0" marL="0" rtl="0" algn="l">
              <a:lnSpc>
                <a:spcPct val="100000"/>
              </a:lnSpc>
              <a:spcBef>
                <a:spcPts val="440"/>
              </a:spcBef>
              <a:spcAft>
                <a:spcPts val="0"/>
              </a:spcAft>
              <a:buSzPts val="2200"/>
              <a:buNone/>
            </a:pPr>
            <a:r>
              <a:t/>
            </a:r>
            <a:endParaRPr sz="1600">
              <a:solidFill>
                <a:srgbClr val="000000"/>
              </a:solidFill>
            </a:endParaRPr>
          </a:p>
        </p:txBody>
      </p:sp>
      <p:pic>
        <p:nvPicPr>
          <p:cNvPr id="45" name="Google Shape;45;p1"/>
          <p:cNvPicPr preferRelativeResize="0"/>
          <p:nvPr/>
        </p:nvPicPr>
        <p:blipFill>
          <a:blip r:embed="rId3">
            <a:alphaModFix/>
          </a:blip>
          <a:stretch>
            <a:fillRect/>
          </a:stretch>
        </p:blipFill>
        <p:spPr>
          <a:xfrm>
            <a:off x="2183375" y="1570300"/>
            <a:ext cx="4707651" cy="2650000"/>
          </a:xfrm>
          <a:prstGeom prst="rect">
            <a:avLst/>
          </a:prstGeom>
          <a:noFill/>
          <a:ln>
            <a:noFill/>
          </a:ln>
        </p:spPr>
      </p:pic>
      <p:sp>
        <p:nvSpPr>
          <p:cNvPr id="46" name="Google Shape;46;p1"/>
          <p:cNvSpPr txBox="1"/>
          <p:nvPr>
            <p:ph idx="1" type="subTitle"/>
          </p:nvPr>
        </p:nvSpPr>
        <p:spPr>
          <a:xfrm>
            <a:off x="346200" y="4290050"/>
            <a:ext cx="8451600" cy="5055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SzPts val="1100"/>
              <a:buNone/>
            </a:pPr>
            <a:r>
              <a:rPr lang="en" sz="1600">
                <a:solidFill>
                  <a:srgbClr val="C28220"/>
                </a:solidFill>
                <a:latin typeface="Georgia"/>
                <a:ea typeface="Georgia"/>
                <a:cs typeface="Georgia"/>
                <a:sym typeface="Georgia"/>
              </a:rPr>
              <a:t>Intended </a:t>
            </a:r>
            <a:r>
              <a:rPr lang="en" sz="1600">
                <a:solidFill>
                  <a:srgbClr val="C28220"/>
                </a:solidFill>
                <a:latin typeface="Georgia"/>
                <a:ea typeface="Georgia"/>
                <a:cs typeface="Georgia"/>
                <a:sym typeface="Georgia"/>
              </a:rPr>
              <a:t>Audience</a:t>
            </a:r>
            <a:r>
              <a:rPr lang="en" sz="1600">
                <a:solidFill>
                  <a:srgbClr val="C28220"/>
                </a:solidFill>
                <a:latin typeface="Georgia"/>
                <a:ea typeface="Georgia"/>
                <a:cs typeface="Georgia"/>
                <a:sym typeface="Georgia"/>
              </a:rPr>
              <a:t>: </a:t>
            </a:r>
            <a:r>
              <a:rPr lang="en" sz="1600">
                <a:solidFill>
                  <a:srgbClr val="C28220"/>
                </a:solidFill>
                <a:latin typeface="Georgia"/>
                <a:ea typeface="Georgia"/>
                <a:cs typeface="Georgia"/>
                <a:sym typeface="Georgia"/>
              </a:rPr>
              <a:t>Healthcare</a:t>
            </a:r>
            <a:r>
              <a:rPr lang="en" sz="1600">
                <a:solidFill>
                  <a:srgbClr val="C28220"/>
                </a:solidFill>
                <a:latin typeface="Georgia"/>
                <a:ea typeface="Georgia"/>
                <a:cs typeface="Georgia"/>
                <a:sym typeface="Georgia"/>
              </a:rPr>
              <a:t> Professionals, Medical Researchers, Students and Educators</a:t>
            </a:r>
            <a:endParaRPr sz="1600">
              <a:solidFill>
                <a:srgbClr val="C28220"/>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30fe586d27f_2_2"/>
          <p:cNvSpPr txBox="1"/>
          <p:nvPr>
            <p:ph type="title"/>
          </p:nvPr>
        </p:nvSpPr>
        <p:spPr>
          <a:xfrm>
            <a:off x="457200" y="308737"/>
            <a:ext cx="7766100" cy="1150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First Improved Model</a:t>
            </a:r>
            <a:endParaRPr/>
          </a:p>
        </p:txBody>
      </p:sp>
      <p:sp>
        <p:nvSpPr>
          <p:cNvPr id="132" name="Google Shape;132;g30fe586d27f_2_2"/>
          <p:cNvSpPr txBox="1"/>
          <p:nvPr>
            <p:ph idx="1" type="body"/>
          </p:nvPr>
        </p:nvSpPr>
        <p:spPr>
          <a:xfrm>
            <a:off x="457200" y="2016925"/>
            <a:ext cx="3873000" cy="32901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360"/>
              </a:spcBef>
              <a:spcAft>
                <a:spcPts val="0"/>
              </a:spcAft>
              <a:buClr>
                <a:schemeClr val="dk1"/>
              </a:buClr>
              <a:buSzPts val="1800"/>
              <a:buChar char="➢"/>
            </a:pPr>
            <a:r>
              <a:rPr lang="en">
                <a:solidFill>
                  <a:schemeClr val="dk1"/>
                </a:solidFill>
              </a:rPr>
              <a:t>Model: Logistic Regression (Decision Boundary of 0.5)</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Training Accuracy: </a:t>
            </a:r>
            <a:r>
              <a:rPr b="1" lang="en">
                <a:solidFill>
                  <a:schemeClr val="dk1"/>
                </a:solidFill>
              </a:rPr>
              <a:t>83.24%</a:t>
            </a:r>
            <a:endParaRPr b="1">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Training Loss: </a:t>
            </a:r>
            <a:r>
              <a:rPr b="1" lang="en">
                <a:solidFill>
                  <a:schemeClr val="dk1"/>
                </a:solidFill>
              </a:rPr>
              <a:t>0.38</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Validation Accuracy: </a:t>
            </a:r>
            <a:r>
              <a:rPr b="1" lang="en">
                <a:solidFill>
                  <a:srgbClr val="000000"/>
                </a:solidFill>
              </a:rPr>
              <a:t>78.33%</a:t>
            </a:r>
            <a:endParaRPr b="1">
              <a:solidFill>
                <a:srgbClr val="000000"/>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Validation Loss: </a:t>
            </a:r>
            <a:r>
              <a:rPr b="1" lang="en">
                <a:solidFill>
                  <a:schemeClr val="dk1"/>
                </a:solidFill>
              </a:rPr>
              <a:t>0.44</a:t>
            </a:r>
            <a:endParaRPr b="1">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Test Accuracy: </a:t>
            </a:r>
            <a:r>
              <a:rPr b="1" lang="en">
                <a:solidFill>
                  <a:srgbClr val="000000"/>
                </a:solidFill>
              </a:rPr>
              <a:t>81.67%</a:t>
            </a:r>
            <a:endParaRPr b="1">
              <a:solidFill>
                <a:srgbClr val="000000"/>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Test Recall: </a:t>
            </a:r>
            <a:r>
              <a:rPr b="1" lang="en">
                <a:solidFill>
                  <a:schemeClr val="accent2"/>
                </a:solidFill>
              </a:rPr>
              <a:t>56.25%</a:t>
            </a:r>
            <a:endParaRPr b="1">
              <a:solidFill>
                <a:schemeClr val="accent2"/>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Test Precision: </a:t>
            </a:r>
            <a:r>
              <a:rPr b="1" lang="en">
                <a:solidFill>
                  <a:schemeClr val="dk1"/>
                </a:solidFill>
              </a:rPr>
              <a:t>69.23%</a:t>
            </a:r>
            <a:endParaRPr b="1">
              <a:solidFill>
                <a:schemeClr val="dk1"/>
              </a:solidFill>
            </a:endParaRPr>
          </a:p>
          <a:p>
            <a:pPr indent="0" lvl="0" marL="0" rtl="0" algn="l">
              <a:lnSpc>
                <a:spcPct val="115000"/>
              </a:lnSpc>
              <a:spcBef>
                <a:spcPts val="360"/>
              </a:spcBef>
              <a:spcAft>
                <a:spcPts val="0"/>
              </a:spcAft>
              <a:buNone/>
            </a:pPr>
            <a:r>
              <a:t/>
            </a:r>
            <a:endParaRPr/>
          </a:p>
        </p:txBody>
      </p:sp>
      <p:pic>
        <p:nvPicPr>
          <p:cNvPr id="133" name="Google Shape;133;g30fe586d27f_2_2"/>
          <p:cNvPicPr preferRelativeResize="0"/>
          <p:nvPr/>
        </p:nvPicPr>
        <p:blipFill>
          <a:blip r:embed="rId3">
            <a:alphaModFix/>
          </a:blip>
          <a:stretch>
            <a:fillRect/>
          </a:stretch>
        </p:blipFill>
        <p:spPr>
          <a:xfrm>
            <a:off x="5284863" y="1221525"/>
            <a:ext cx="2841900" cy="2292674"/>
          </a:xfrm>
          <a:prstGeom prst="rect">
            <a:avLst/>
          </a:prstGeom>
          <a:noFill/>
          <a:ln>
            <a:noFill/>
          </a:ln>
        </p:spPr>
      </p:pic>
      <p:pic>
        <p:nvPicPr>
          <p:cNvPr id="134" name="Google Shape;134;g30fe586d27f_2_2"/>
          <p:cNvPicPr preferRelativeResize="0"/>
          <p:nvPr/>
        </p:nvPicPr>
        <p:blipFill>
          <a:blip r:embed="rId4">
            <a:alphaModFix/>
          </a:blip>
          <a:stretch>
            <a:fillRect/>
          </a:stretch>
        </p:blipFill>
        <p:spPr>
          <a:xfrm>
            <a:off x="5284863" y="3514203"/>
            <a:ext cx="2938426" cy="23579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30f09d250a3_0_30"/>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000"/>
              <a:buNone/>
            </a:pPr>
            <a:r>
              <a:rPr lang="en"/>
              <a:t>References</a:t>
            </a:r>
            <a:endParaRPr/>
          </a:p>
        </p:txBody>
      </p:sp>
      <p:sp>
        <p:nvSpPr>
          <p:cNvPr id="140" name="Google Shape;140;g30f09d250a3_0_30"/>
          <p:cNvSpPr txBox="1"/>
          <p:nvPr>
            <p:ph idx="1" type="body"/>
          </p:nvPr>
        </p:nvSpPr>
        <p:spPr>
          <a:xfrm>
            <a:off x="469950" y="1529475"/>
            <a:ext cx="7740600" cy="3589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None/>
            </a:pPr>
            <a:r>
              <a:rPr lang="en">
                <a:solidFill>
                  <a:schemeClr val="dk1"/>
                </a:solidFill>
              </a:rPr>
              <a:t>Data Set Link from UCI ML Repo: </a:t>
            </a:r>
            <a:r>
              <a:rPr lang="en" u="sng">
                <a:solidFill>
                  <a:schemeClr val="hlink"/>
                </a:solidFill>
                <a:hlinkClick r:id="rId3"/>
              </a:rPr>
              <a:t>https://archive.ics.uci.edu/dataset/519/heart+failure+clinical+records</a:t>
            </a:r>
            <a:endParaRPr>
              <a:solidFill>
                <a:schemeClr val="dk1"/>
              </a:solidFill>
            </a:endParaRPr>
          </a:p>
          <a:p>
            <a:pPr indent="0" lvl="0" marL="0" rtl="0" algn="l">
              <a:lnSpc>
                <a:spcPct val="100000"/>
              </a:lnSpc>
              <a:spcBef>
                <a:spcPts val="360"/>
              </a:spcBef>
              <a:spcAft>
                <a:spcPts val="0"/>
              </a:spcAft>
              <a:buNone/>
            </a:pPr>
            <a:r>
              <a:t/>
            </a:r>
            <a:endParaRPr>
              <a:solidFill>
                <a:schemeClr val="dk1"/>
              </a:solidFill>
            </a:endParaRPr>
          </a:p>
          <a:p>
            <a:pPr indent="0" lvl="0" marL="0" rtl="0" algn="l">
              <a:spcBef>
                <a:spcPts val="360"/>
              </a:spcBef>
              <a:spcAft>
                <a:spcPts val="0"/>
              </a:spcAft>
              <a:buClr>
                <a:schemeClr val="dk1"/>
              </a:buClr>
              <a:buSzPts val="1100"/>
              <a:buFont typeface="Arial"/>
              <a:buNone/>
            </a:pPr>
            <a:r>
              <a:rPr lang="en">
                <a:solidFill>
                  <a:schemeClr val="dk1"/>
                </a:solidFill>
              </a:rPr>
              <a:t>Davide Chicco, Giuseppe Jurman: "Machine learning can predict survival of patients with heart failure from serum creatinine and ejection fraction alone". BMC Medical Informatics and Decision Making 20, 16 (2020). https://doi.org/10.1186/s12911-020-1023-5</a:t>
            </a:r>
            <a:endParaRPr>
              <a:solidFill>
                <a:schemeClr val="dk1"/>
              </a:solidFill>
            </a:endParaRPr>
          </a:p>
          <a:p>
            <a:pPr indent="0" lvl="0" marL="0" rtl="0" algn="l">
              <a:lnSpc>
                <a:spcPct val="100000"/>
              </a:lnSpc>
              <a:spcBef>
                <a:spcPts val="360"/>
              </a:spcBef>
              <a:spcAft>
                <a:spcPts val="0"/>
              </a:spcAft>
              <a:buNone/>
            </a:pPr>
            <a:r>
              <a:t/>
            </a:r>
            <a:endParaRPr>
              <a:solidFill>
                <a:schemeClr val="dk1"/>
              </a:solidFill>
            </a:endParaRPr>
          </a:p>
          <a:p>
            <a:pPr indent="0" lvl="0" marL="0" rtl="0" algn="l">
              <a:lnSpc>
                <a:spcPct val="100000"/>
              </a:lnSpc>
              <a:spcBef>
                <a:spcPts val="360"/>
              </a:spcBef>
              <a:spcAft>
                <a:spcPts val="0"/>
              </a:spcAft>
              <a:buNone/>
            </a:pPr>
            <a:r>
              <a:rPr lang="en">
                <a:solidFill>
                  <a:schemeClr val="dk1"/>
                </a:solidFill>
              </a:rPr>
              <a:t>World Health Organization. (2021, June 11). Cardiovascular diseases (cvds). World Health Organization. </a:t>
            </a:r>
            <a:r>
              <a:rPr lang="en" u="sng">
                <a:solidFill>
                  <a:schemeClr val="hlink"/>
                </a:solidFill>
                <a:hlinkClick r:id="rId4"/>
              </a:rPr>
              <a:t>https://www.who.int/news-room/fact-sheets/detail/cardiovascular-diseases-(cvds)#:~:text=Key%20facts%201%20Cardiovascular%20diseases%20%28CVDs%29%20are%20the,2019%2C%2038%25%20were%20caused%20by%20CVDs.%20More%20items</a:t>
            </a:r>
            <a:endParaRPr>
              <a:solidFill>
                <a:schemeClr val="dk1"/>
              </a:solidFill>
            </a:endParaRPr>
          </a:p>
          <a:p>
            <a:pPr indent="0" lvl="0" marL="0" rtl="0" algn="l">
              <a:lnSpc>
                <a:spcPct val="100000"/>
              </a:lnSpc>
              <a:spcBef>
                <a:spcPts val="360"/>
              </a:spcBef>
              <a:spcAft>
                <a:spcPts val="0"/>
              </a:spcAft>
              <a:buNone/>
            </a:pPr>
            <a:r>
              <a:t/>
            </a:r>
            <a:endParaRPr>
              <a:solidFill>
                <a:schemeClr val="dk1"/>
              </a:solidFill>
            </a:endParaRPr>
          </a:p>
          <a:p>
            <a:pPr indent="0" lvl="0" marL="0" rtl="0" algn="l">
              <a:lnSpc>
                <a:spcPct val="100000"/>
              </a:lnSpc>
              <a:spcBef>
                <a:spcPts val="360"/>
              </a:spcBef>
              <a:spcAft>
                <a:spcPts val="0"/>
              </a:spcAft>
              <a:buNone/>
            </a:pPr>
            <a:r>
              <a:rPr lang="en">
                <a:solidFill>
                  <a:schemeClr val="dk1"/>
                </a:solidFill>
              </a:rPr>
              <a:t>Mayo Clinic. (2023, April 20). Heart failure. </a:t>
            </a:r>
            <a:r>
              <a:rPr lang="en" u="sng">
                <a:solidFill>
                  <a:schemeClr val="hlink"/>
                </a:solidFill>
                <a:hlinkClick r:id="rId5"/>
              </a:rPr>
              <a:t>https://www.mayoclinic.org/diseases-conditions/heart-failure/symptoms-causes/syc-20373142</a:t>
            </a:r>
            <a:endParaRPr>
              <a:solidFill>
                <a:schemeClr val="dk1"/>
              </a:solidFill>
            </a:endParaRPr>
          </a:p>
          <a:p>
            <a:pPr indent="0" lvl="0" marL="0" rtl="0" algn="l">
              <a:lnSpc>
                <a:spcPct val="100000"/>
              </a:lnSpc>
              <a:spcBef>
                <a:spcPts val="360"/>
              </a:spcBef>
              <a:spcAft>
                <a:spcPts val="0"/>
              </a:spcAft>
              <a:buNone/>
            </a:pPr>
            <a:r>
              <a:t/>
            </a:r>
            <a:endParaRPr>
              <a:solidFill>
                <a:schemeClr val="dk1"/>
              </a:solidFill>
            </a:endParaRPr>
          </a:p>
          <a:p>
            <a:pPr indent="0" lvl="0" marL="0" rtl="0" algn="l">
              <a:lnSpc>
                <a:spcPct val="100000"/>
              </a:lnSpc>
              <a:spcBef>
                <a:spcPts val="360"/>
              </a:spcBef>
              <a:spcAft>
                <a:spcPts val="0"/>
              </a:spcAft>
              <a:buNone/>
            </a:pPr>
            <a:r>
              <a:t/>
            </a:r>
            <a:endParaRPr>
              <a:solidFill>
                <a:schemeClr val="dk1"/>
              </a:solidFill>
            </a:endParaRPr>
          </a:p>
        </p:txBody>
      </p:sp>
      <p:sp>
        <p:nvSpPr>
          <p:cNvPr id="141" name="Google Shape;141;g30f09d250a3_0_30"/>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2"/>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000"/>
              <a:buNone/>
            </a:pPr>
            <a:r>
              <a:rPr lang="en"/>
              <a:t>Motivation</a:t>
            </a:r>
            <a:endParaRPr/>
          </a:p>
        </p:txBody>
      </p:sp>
      <p:sp>
        <p:nvSpPr>
          <p:cNvPr id="52" name="Google Shape;52;p2"/>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53" name="Google Shape;53;p2"/>
          <p:cNvSpPr txBox="1"/>
          <p:nvPr>
            <p:ph idx="1" type="body"/>
          </p:nvPr>
        </p:nvSpPr>
        <p:spPr>
          <a:xfrm>
            <a:off x="55050" y="1389800"/>
            <a:ext cx="8817600" cy="822900"/>
          </a:xfrm>
          <a:prstGeom prst="rect">
            <a:avLst/>
          </a:prstGeom>
          <a:noFill/>
          <a:ln>
            <a:noFill/>
          </a:ln>
        </p:spPr>
        <p:txBody>
          <a:bodyPr anchorCtr="0" anchor="t" bIns="45700" lIns="91425" spcFirstLastPara="1" rIns="91425" wrap="square" tIns="45700">
            <a:noAutofit/>
          </a:bodyPr>
          <a:lstStyle/>
          <a:p>
            <a:pPr indent="0" lvl="0" marL="457200" rtl="0" algn="l">
              <a:spcBef>
                <a:spcPts val="360"/>
              </a:spcBef>
              <a:spcAft>
                <a:spcPts val="0"/>
              </a:spcAft>
              <a:buNone/>
            </a:pPr>
            <a:r>
              <a:rPr lang="en" sz="2000">
                <a:solidFill>
                  <a:schemeClr val="dk1"/>
                </a:solidFill>
              </a:rPr>
              <a:t>Cardiovascular diseases, such as heart failure, are responsible approximately </a:t>
            </a:r>
            <a:r>
              <a:rPr b="1" lang="en" sz="2000">
                <a:solidFill>
                  <a:schemeClr val="dk1"/>
                </a:solidFill>
              </a:rPr>
              <a:t>17 million</a:t>
            </a:r>
            <a:r>
              <a:rPr lang="en" sz="2000">
                <a:solidFill>
                  <a:schemeClr val="dk1"/>
                </a:solidFill>
              </a:rPr>
              <a:t> deaths worldwide each year (WHO, 2021).</a:t>
            </a:r>
            <a:endParaRPr sz="2000">
              <a:solidFill>
                <a:schemeClr val="dk1"/>
              </a:solidFill>
            </a:endParaRPr>
          </a:p>
          <a:p>
            <a:pPr indent="0" lvl="0" marL="0" rtl="0" algn="l">
              <a:spcBef>
                <a:spcPts val="360"/>
              </a:spcBef>
              <a:spcAft>
                <a:spcPts val="0"/>
              </a:spcAft>
              <a:buNone/>
            </a:pPr>
            <a:r>
              <a:t/>
            </a:r>
            <a:endParaRPr sz="2000">
              <a:solidFill>
                <a:schemeClr val="dk1"/>
              </a:solidFill>
            </a:endParaRPr>
          </a:p>
          <a:p>
            <a:pPr indent="0" lvl="0" marL="457200" rtl="0" algn="l">
              <a:lnSpc>
                <a:spcPct val="100000"/>
              </a:lnSpc>
              <a:spcBef>
                <a:spcPts val="360"/>
              </a:spcBef>
              <a:spcAft>
                <a:spcPts val="0"/>
              </a:spcAft>
              <a:buNone/>
            </a:pPr>
            <a:r>
              <a:t/>
            </a:r>
            <a:endParaRPr sz="1900">
              <a:solidFill>
                <a:schemeClr val="dk1"/>
              </a:solidFill>
            </a:endParaRPr>
          </a:p>
          <a:p>
            <a:pPr indent="0" lvl="0" marL="0" rtl="0" algn="l">
              <a:lnSpc>
                <a:spcPct val="100000"/>
              </a:lnSpc>
              <a:spcBef>
                <a:spcPts val="360"/>
              </a:spcBef>
              <a:spcAft>
                <a:spcPts val="0"/>
              </a:spcAft>
              <a:buNone/>
            </a:pPr>
            <a:r>
              <a:t/>
            </a:r>
            <a:endParaRPr>
              <a:solidFill>
                <a:schemeClr val="dk1"/>
              </a:solidFill>
            </a:endParaRPr>
          </a:p>
          <a:p>
            <a:pPr indent="0" lvl="0" marL="0" rtl="0" algn="l">
              <a:lnSpc>
                <a:spcPct val="100000"/>
              </a:lnSpc>
              <a:spcBef>
                <a:spcPts val="360"/>
              </a:spcBef>
              <a:spcAft>
                <a:spcPts val="0"/>
              </a:spcAft>
              <a:buNone/>
            </a:pPr>
            <a:r>
              <a:t/>
            </a:r>
            <a:endParaRPr>
              <a:solidFill>
                <a:schemeClr val="dk1"/>
              </a:solidFill>
            </a:endParaRPr>
          </a:p>
        </p:txBody>
      </p:sp>
      <p:pic>
        <p:nvPicPr>
          <p:cNvPr id="54" name="Google Shape;54;p2"/>
          <p:cNvPicPr preferRelativeResize="0"/>
          <p:nvPr/>
        </p:nvPicPr>
        <p:blipFill>
          <a:blip r:embed="rId3">
            <a:alphaModFix/>
          </a:blip>
          <a:stretch>
            <a:fillRect/>
          </a:stretch>
        </p:blipFill>
        <p:spPr>
          <a:xfrm>
            <a:off x="207450" y="2376875"/>
            <a:ext cx="4413200" cy="2940901"/>
          </a:xfrm>
          <a:prstGeom prst="rect">
            <a:avLst/>
          </a:prstGeom>
          <a:noFill/>
          <a:ln>
            <a:noFill/>
          </a:ln>
        </p:spPr>
      </p:pic>
      <p:pic>
        <p:nvPicPr>
          <p:cNvPr id="55" name="Google Shape;55;p2"/>
          <p:cNvPicPr preferRelativeResize="0"/>
          <p:nvPr/>
        </p:nvPicPr>
        <p:blipFill>
          <a:blip r:embed="rId4">
            <a:alphaModFix/>
          </a:blip>
          <a:stretch>
            <a:fillRect/>
          </a:stretch>
        </p:blipFill>
        <p:spPr>
          <a:xfrm>
            <a:off x="4664900" y="2552200"/>
            <a:ext cx="4326701" cy="25902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g30f09d250a3_0_13"/>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000"/>
              <a:buNone/>
            </a:pPr>
            <a:r>
              <a:rPr lang="en"/>
              <a:t>Motivation (cont.)</a:t>
            </a:r>
            <a:endParaRPr/>
          </a:p>
        </p:txBody>
      </p:sp>
      <p:sp>
        <p:nvSpPr>
          <p:cNvPr id="61" name="Google Shape;61;g30f09d250a3_0_13"/>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62" name="Google Shape;62;g30f09d250a3_0_13"/>
          <p:cNvSpPr txBox="1"/>
          <p:nvPr>
            <p:ph idx="1" type="body"/>
          </p:nvPr>
        </p:nvSpPr>
        <p:spPr>
          <a:xfrm>
            <a:off x="5704975" y="2349800"/>
            <a:ext cx="2851800" cy="2037900"/>
          </a:xfrm>
          <a:prstGeom prst="rect">
            <a:avLst/>
          </a:prstGeom>
          <a:noFill/>
          <a:ln cap="flat" cmpd="sng" w="28575">
            <a:solidFill>
              <a:srgbClr val="11305F"/>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lang="en" sz="2000">
                <a:solidFill>
                  <a:schemeClr val="dk1"/>
                </a:solidFill>
              </a:rPr>
              <a:t>Medical Records:</a:t>
            </a:r>
            <a:endParaRPr sz="2000">
              <a:solidFill>
                <a:schemeClr val="dk1"/>
              </a:solidFill>
            </a:endParaRPr>
          </a:p>
          <a:p>
            <a:pPr indent="-355600" lvl="0" marL="457200" rtl="0" algn="l">
              <a:spcBef>
                <a:spcPts val="0"/>
              </a:spcBef>
              <a:spcAft>
                <a:spcPts val="0"/>
              </a:spcAft>
              <a:buClr>
                <a:schemeClr val="dk1"/>
              </a:buClr>
              <a:buSzPts val="2000"/>
              <a:buFont typeface="Merriweather Sans"/>
              <a:buChar char="➢"/>
            </a:pPr>
            <a:r>
              <a:rPr lang="en" sz="2000">
                <a:solidFill>
                  <a:schemeClr val="dk1"/>
                </a:solidFill>
              </a:rPr>
              <a:t>Age</a:t>
            </a:r>
            <a:endParaRPr sz="2000">
              <a:solidFill>
                <a:schemeClr val="dk1"/>
              </a:solidFill>
            </a:endParaRPr>
          </a:p>
          <a:p>
            <a:pPr indent="-355600" lvl="0" marL="457200" rtl="0" algn="l">
              <a:spcBef>
                <a:spcPts val="0"/>
              </a:spcBef>
              <a:spcAft>
                <a:spcPts val="0"/>
              </a:spcAft>
              <a:buClr>
                <a:schemeClr val="dk1"/>
              </a:buClr>
              <a:buSzPts val="2000"/>
              <a:buFont typeface="Merriweather Sans"/>
              <a:buChar char="➢"/>
            </a:pPr>
            <a:r>
              <a:rPr lang="en" sz="2000">
                <a:solidFill>
                  <a:schemeClr val="dk1"/>
                </a:solidFill>
              </a:rPr>
              <a:t>Sex</a:t>
            </a:r>
            <a:endParaRPr sz="2000">
              <a:solidFill>
                <a:schemeClr val="dk1"/>
              </a:solidFill>
            </a:endParaRPr>
          </a:p>
          <a:p>
            <a:pPr indent="-355600" lvl="0" marL="457200" rtl="0" algn="l">
              <a:spcBef>
                <a:spcPts val="0"/>
              </a:spcBef>
              <a:spcAft>
                <a:spcPts val="0"/>
              </a:spcAft>
              <a:buClr>
                <a:schemeClr val="dk1"/>
              </a:buClr>
              <a:buSzPts val="2000"/>
              <a:buFont typeface="Merriweather Sans"/>
              <a:buChar char="➢"/>
            </a:pPr>
            <a:r>
              <a:rPr lang="en" sz="2000">
                <a:solidFill>
                  <a:schemeClr val="dk1"/>
                </a:solidFill>
              </a:rPr>
              <a:t>Smoker</a:t>
            </a:r>
            <a:endParaRPr sz="2000">
              <a:solidFill>
                <a:schemeClr val="dk1"/>
              </a:solidFill>
            </a:endParaRPr>
          </a:p>
          <a:p>
            <a:pPr indent="-355600" lvl="0" marL="457200" rtl="0" algn="l">
              <a:spcBef>
                <a:spcPts val="0"/>
              </a:spcBef>
              <a:spcAft>
                <a:spcPts val="0"/>
              </a:spcAft>
              <a:buClr>
                <a:schemeClr val="dk1"/>
              </a:buClr>
              <a:buSzPts val="2000"/>
              <a:buFont typeface="Merriweather Sans"/>
              <a:buChar char="➢"/>
            </a:pPr>
            <a:r>
              <a:rPr lang="en" sz="2000">
                <a:solidFill>
                  <a:schemeClr val="dk1"/>
                </a:solidFill>
              </a:rPr>
              <a:t>Diabetes</a:t>
            </a:r>
            <a:endParaRPr sz="2000">
              <a:solidFill>
                <a:schemeClr val="dk1"/>
              </a:solidFill>
            </a:endParaRPr>
          </a:p>
          <a:p>
            <a:pPr indent="-355600" lvl="0" marL="457200" rtl="0" algn="l">
              <a:spcBef>
                <a:spcPts val="0"/>
              </a:spcBef>
              <a:spcAft>
                <a:spcPts val="0"/>
              </a:spcAft>
              <a:buClr>
                <a:schemeClr val="dk1"/>
              </a:buClr>
              <a:buSzPts val="2000"/>
              <a:buFont typeface="Merriweather Sans"/>
              <a:buChar char="➢"/>
            </a:pPr>
            <a:r>
              <a:rPr lang="en" sz="2000">
                <a:solidFill>
                  <a:schemeClr val="dk1"/>
                </a:solidFill>
              </a:rPr>
              <a:t>Blood Pressure</a:t>
            </a:r>
            <a:endParaRPr sz="2000">
              <a:solidFill>
                <a:schemeClr val="dk1"/>
              </a:solidFill>
            </a:endParaRPr>
          </a:p>
          <a:p>
            <a:pPr indent="0" lvl="0" marL="0" rtl="0" algn="l">
              <a:spcBef>
                <a:spcPts val="0"/>
              </a:spcBef>
              <a:spcAft>
                <a:spcPts val="0"/>
              </a:spcAft>
              <a:buNone/>
            </a:pPr>
            <a:r>
              <a:t/>
            </a:r>
            <a:endParaRPr sz="2000">
              <a:solidFill>
                <a:schemeClr val="dk1"/>
              </a:solidFill>
              <a:latin typeface="Arial"/>
              <a:ea typeface="Arial"/>
              <a:cs typeface="Arial"/>
              <a:sym typeface="Arial"/>
            </a:endParaRPr>
          </a:p>
          <a:p>
            <a:pPr indent="0" lvl="0" marL="457200" rtl="0" algn="l">
              <a:spcBef>
                <a:spcPts val="360"/>
              </a:spcBef>
              <a:spcAft>
                <a:spcPts val="0"/>
              </a:spcAft>
              <a:buNone/>
            </a:pPr>
            <a:r>
              <a:t/>
            </a:r>
            <a:endParaRPr sz="1900">
              <a:solidFill>
                <a:schemeClr val="dk1"/>
              </a:solidFill>
              <a:latin typeface="Arial"/>
              <a:ea typeface="Arial"/>
              <a:cs typeface="Arial"/>
              <a:sym typeface="Arial"/>
            </a:endParaRPr>
          </a:p>
          <a:p>
            <a:pPr indent="0" lvl="0" marL="0" rtl="0" algn="l">
              <a:spcBef>
                <a:spcPts val="360"/>
              </a:spcBef>
              <a:spcAft>
                <a:spcPts val="0"/>
              </a:spcAft>
              <a:buNone/>
            </a:pPr>
            <a:r>
              <a:t/>
            </a:r>
            <a:endParaRPr>
              <a:solidFill>
                <a:schemeClr val="dk1"/>
              </a:solidFill>
              <a:latin typeface="Arial"/>
              <a:ea typeface="Arial"/>
              <a:cs typeface="Arial"/>
              <a:sym typeface="Arial"/>
            </a:endParaRPr>
          </a:p>
          <a:p>
            <a:pPr indent="0" lvl="0" marL="0" rtl="0" algn="l">
              <a:spcBef>
                <a:spcPts val="360"/>
              </a:spcBef>
              <a:spcAft>
                <a:spcPts val="0"/>
              </a:spcAft>
              <a:buNone/>
            </a:pPr>
            <a:r>
              <a:t/>
            </a:r>
            <a:endParaRPr>
              <a:solidFill>
                <a:schemeClr val="dk1"/>
              </a:solidFill>
              <a:latin typeface="Arial"/>
              <a:ea typeface="Arial"/>
              <a:cs typeface="Arial"/>
              <a:sym typeface="Arial"/>
            </a:endParaRPr>
          </a:p>
          <a:p>
            <a:pPr indent="0" lvl="0" marL="0" rtl="0" algn="l">
              <a:lnSpc>
                <a:spcPct val="100000"/>
              </a:lnSpc>
              <a:spcBef>
                <a:spcPts val="360"/>
              </a:spcBef>
              <a:spcAft>
                <a:spcPts val="0"/>
              </a:spcAft>
              <a:buNone/>
            </a:pPr>
            <a:r>
              <a:t/>
            </a:r>
            <a:endParaRPr>
              <a:solidFill>
                <a:schemeClr val="dk1"/>
              </a:solidFill>
            </a:endParaRPr>
          </a:p>
          <a:p>
            <a:pPr indent="0" lvl="0" marL="0" rtl="0" algn="l">
              <a:lnSpc>
                <a:spcPct val="100000"/>
              </a:lnSpc>
              <a:spcBef>
                <a:spcPts val="360"/>
              </a:spcBef>
              <a:spcAft>
                <a:spcPts val="0"/>
              </a:spcAft>
              <a:buNone/>
            </a:pPr>
            <a:r>
              <a:t/>
            </a:r>
            <a:endParaRPr sz="2000">
              <a:solidFill>
                <a:schemeClr val="dk1"/>
              </a:solidFill>
            </a:endParaRPr>
          </a:p>
          <a:p>
            <a:pPr indent="0" lvl="0" marL="0" rtl="0" algn="l">
              <a:lnSpc>
                <a:spcPct val="100000"/>
              </a:lnSpc>
              <a:spcBef>
                <a:spcPts val="360"/>
              </a:spcBef>
              <a:spcAft>
                <a:spcPts val="0"/>
              </a:spcAft>
              <a:buNone/>
            </a:pPr>
            <a:r>
              <a:t/>
            </a:r>
            <a:endParaRPr>
              <a:solidFill>
                <a:schemeClr val="dk1"/>
              </a:solidFill>
            </a:endParaRPr>
          </a:p>
        </p:txBody>
      </p:sp>
      <p:pic>
        <p:nvPicPr>
          <p:cNvPr id="63" name="Google Shape;63;g30f09d250a3_0_13"/>
          <p:cNvPicPr preferRelativeResize="0"/>
          <p:nvPr/>
        </p:nvPicPr>
        <p:blipFill>
          <a:blip r:embed="rId3">
            <a:alphaModFix/>
          </a:blip>
          <a:stretch>
            <a:fillRect/>
          </a:stretch>
        </p:blipFill>
        <p:spPr>
          <a:xfrm>
            <a:off x="457200" y="1699525"/>
            <a:ext cx="4966600" cy="33126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30ed78cc839_0_8"/>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000"/>
              <a:buNone/>
            </a:pPr>
            <a:r>
              <a:rPr lang="en"/>
              <a:t>Research Question</a:t>
            </a:r>
            <a:endParaRPr/>
          </a:p>
        </p:txBody>
      </p:sp>
      <p:sp>
        <p:nvSpPr>
          <p:cNvPr id="69" name="Google Shape;69;g30ed78cc839_0_8"/>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70" name="Google Shape;70;g30ed78cc839_0_8"/>
          <p:cNvSpPr txBox="1"/>
          <p:nvPr>
            <p:ph idx="1" type="body"/>
          </p:nvPr>
        </p:nvSpPr>
        <p:spPr>
          <a:xfrm>
            <a:off x="-100" y="1254100"/>
            <a:ext cx="9144000" cy="1004700"/>
          </a:xfrm>
          <a:prstGeom prst="rect">
            <a:avLst/>
          </a:prstGeom>
          <a:solidFill>
            <a:srgbClr val="11305F"/>
          </a:solid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 sz="2000">
                <a:solidFill>
                  <a:schemeClr val="lt1"/>
                </a:solidFill>
              </a:rPr>
              <a:t>How accurately can machine learning models predict survival outcomes among heart failure patients based on clinical features extracted from electronic medical records?</a:t>
            </a:r>
            <a:endParaRPr sz="2000">
              <a:solidFill>
                <a:schemeClr val="lt1"/>
              </a:solidFill>
            </a:endParaRPr>
          </a:p>
          <a:p>
            <a:pPr indent="0" lvl="0" marL="0" rtl="0" algn="l">
              <a:spcBef>
                <a:spcPts val="360"/>
              </a:spcBef>
              <a:spcAft>
                <a:spcPts val="0"/>
              </a:spcAft>
              <a:buNone/>
            </a:pPr>
            <a:r>
              <a:t/>
            </a:r>
            <a:endParaRPr sz="2000">
              <a:solidFill>
                <a:schemeClr val="lt1"/>
              </a:solidFill>
            </a:endParaRPr>
          </a:p>
          <a:p>
            <a:pPr indent="0" lvl="0" marL="457200" rtl="0" algn="l">
              <a:lnSpc>
                <a:spcPct val="100000"/>
              </a:lnSpc>
              <a:spcBef>
                <a:spcPts val="360"/>
              </a:spcBef>
              <a:spcAft>
                <a:spcPts val="0"/>
              </a:spcAft>
              <a:buNone/>
            </a:pPr>
            <a:r>
              <a:t/>
            </a:r>
            <a:endParaRPr sz="1900">
              <a:solidFill>
                <a:schemeClr val="dk1"/>
              </a:solidFill>
            </a:endParaRPr>
          </a:p>
          <a:p>
            <a:pPr indent="0" lvl="0" marL="0" rtl="0" algn="l">
              <a:lnSpc>
                <a:spcPct val="100000"/>
              </a:lnSpc>
              <a:spcBef>
                <a:spcPts val="360"/>
              </a:spcBef>
              <a:spcAft>
                <a:spcPts val="0"/>
              </a:spcAft>
              <a:buNone/>
            </a:pPr>
            <a:r>
              <a:t/>
            </a:r>
            <a:endParaRPr>
              <a:solidFill>
                <a:schemeClr val="dk1"/>
              </a:solidFill>
            </a:endParaRPr>
          </a:p>
          <a:p>
            <a:pPr indent="0" lvl="0" marL="0" rtl="0" algn="l">
              <a:lnSpc>
                <a:spcPct val="100000"/>
              </a:lnSpc>
              <a:spcBef>
                <a:spcPts val="360"/>
              </a:spcBef>
              <a:spcAft>
                <a:spcPts val="0"/>
              </a:spcAft>
              <a:buNone/>
            </a:pPr>
            <a:r>
              <a:t/>
            </a:r>
            <a:endParaRPr>
              <a:solidFill>
                <a:schemeClr val="dk1"/>
              </a:solidFill>
            </a:endParaRPr>
          </a:p>
        </p:txBody>
      </p:sp>
      <p:sp>
        <p:nvSpPr>
          <p:cNvPr id="71" name="Google Shape;71;g30ed78cc839_0_8"/>
          <p:cNvSpPr txBox="1"/>
          <p:nvPr>
            <p:ph idx="1" type="body"/>
          </p:nvPr>
        </p:nvSpPr>
        <p:spPr>
          <a:xfrm>
            <a:off x="0" y="2213325"/>
            <a:ext cx="9337200" cy="925800"/>
          </a:xfrm>
          <a:prstGeom prst="rect">
            <a:avLst/>
          </a:prstGeom>
          <a:noFill/>
          <a:ln>
            <a:noFill/>
          </a:ln>
        </p:spPr>
        <p:txBody>
          <a:bodyPr anchorCtr="0" anchor="t" bIns="45700" lIns="91425" spcFirstLastPara="1" rIns="91425" wrap="square" tIns="45700">
            <a:noAutofit/>
          </a:bodyPr>
          <a:lstStyle/>
          <a:p>
            <a:pPr indent="-355600" lvl="0" marL="457200" rtl="0" algn="l">
              <a:spcBef>
                <a:spcPts val="360"/>
              </a:spcBef>
              <a:spcAft>
                <a:spcPts val="0"/>
              </a:spcAft>
              <a:buClr>
                <a:schemeClr val="dk1"/>
              </a:buClr>
              <a:buSzPts val="2000"/>
              <a:buChar char="➢"/>
            </a:pPr>
            <a:r>
              <a:rPr b="1" lang="en" sz="2000">
                <a:solidFill>
                  <a:schemeClr val="dk1"/>
                </a:solidFill>
              </a:rPr>
              <a:t>Secondary Interest</a:t>
            </a:r>
            <a:r>
              <a:rPr lang="en" sz="2000">
                <a:solidFill>
                  <a:schemeClr val="dk1"/>
                </a:solidFill>
              </a:rPr>
              <a:t>: How does the predictive accuracy of different machine learning algorithms compare in this context?</a:t>
            </a:r>
            <a:endParaRPr sz="2000">
              <a:solidFill>
                <a:schemeClr val="dk1"/>
              </a:solidFill>
            </a:endParaRPr>
          </a:p>
          <a:p>
            <a:pPr indent="0" lvl="0" marL="0" rtl="0" algn="l">
              <a:spcBef>
                <a:spcPts val="360"/>
              </a:spcBef>
              <a:spcAft>
                <a:spcPts val="0"/>
              </a:spcAft>
              <a:buNone/>
            </a:pPr>
            <a:r>
              <a:t/>
            </a:r>
            <a:endParaRPr sz="2000">
              <a:solidFill>
                <a:schemeClr val="dk1"/>
              </a:solidFill>
            </a:endParaRPr>
          </a:p>
          <a:p>
            <a:pPr indent="0" lvl="0" marL="457200" rtl="0" algn="l">
              <a:lnSpc>
                <a:spcPct val="100000"/>
              </a:lnSpc>
              <a:spcBef>
                <a:spcPts val="360"/>
              </a:spcBef>
              <a:spcAft>
                <a:spcPts val="0"/>
              </a:spcAft>
              <a:buNone/>
            </a:pPr>
            <a:r>
              <a:t/>
            </a:r>
            <a:endParaRPr sz="1900">
              <a:solidFill>
                <a:schemeClr val="dk1"/>
              </a:solidFill>
            </a:endParaRPr>
          </a:p>
          <a:p>
            <a:pPr indent="0" lvl="0" marL="0" rtl="0" algn="l">
              <a:lnSpc>
                <a:spcPct val="100000"/>
              </a:lnSpc>
              <a:spcBef>
                <a:spcPts val="360"/>
              </a:spcBef>
              <a:spcAft>
                <a:spcPts val="0"/>
              </a:spcAft>
              <a:buNone/>
            </a:pPr>
            <a:r>
              <a:t/>
            </a:r>
            <a:endParaRPr>
              <a:solidFill>
                <a:schemeClr val="dk1"/>
              </a:solidFill>
            </a:endParaRPr>
          </a:p>
          <a:p>
            <a:pPr indent="0" lvl="0" marL="0" rtl="0" algn="l">
              <a:lnSpc>
                <a:spcPct val="100000"/>
              </a:lnSpc>
              <a:spcBef>
                <a:spcPts val="360"/>
              </a:spcBef>
              <a:spcAft>
                <a:spcPts val="0"/>
              </a:spcAft>
              <a:buNone/>
            </a:pPr>
            <a:r>
              <a:t/>
            </a:r>
            <a:endParaRPr>
              <a:solidFill>
                <a:schemeClr val="dk1"/>
              </a:solidFill>
            </a:endParaRPr>
          </a:p>
        </p:txBody>
      </p:sp>
      <p:pic>
        <p:nvPicPr>
          <p:cNvPr id="72" name="Google Shape;72;g30ed78cc839_0_8"/>
          <p:cNvPicPr preferRelativeResize="0"/>
          <p:nvPr/>
        </p:nvPicPr>
        <p:blipFill rotWithShape="1">
          <a:blip r:embed="rId3">
            <a:alphaModFix/>
          </a:blip>
          <a:srcRect b="23815" l="0" r="0" t="0"/>
          <a:stretch/>
        </p:blipFill>
        <p:spPr>
          <a:xfrm>
            <a:off x="1855900" y="3061875"/>
            <a:ext cx="5171575" cy="2624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g30ed78cc839_0_19"/>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000"/>
              <a:buNone/>
            </a:pPr>
            <a:r>
              <a:rPr lang="en"/>
              <a:t>Dataset Overview</a:t>
            </a:r>
            <a:endParaRPr/>
          </a:p>
        </p:txBody>
      </p:sp>
      <p:sp>
        <p:nvSpPr>
          <p:cNvPr id="78" name="Google Shape;78;g30ed78cc839_0_19"/>
          <p:cNvSpPr txBox="1"/>
          <p:nvPr>
            <p:ph idx="1" type="body"/>
          </p:nvPr>
        </p:nvSpPr>
        <p:spPr>
          <a:xfrm>
            <a:off x="-11875" y="1583150"/>
            <a:ext cx="6055200" cy="41079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360"/>
              </a:spcBef>
              <a:spcAft>
                <a:spcPts val="0"/>
              </a:spcAft>
              <a:buClr>
                <a:schemeClr val="dk1"/>
              </a:buClr>
              <a:buSzPts val="1800"/>
              <a:buChar char="➢"/>
            </a:pPr>
            <a:r>
              <a:rPr b="1" lang="en" sz="1800" u="sng">
                <a:solidFill>
                  <a:schemeClr val="dk1"/>
                </a:solidFill>
              </a:rPr>
              <a:t>Source:</a:t>
            </a:r>
            <a:r>
              <a:rPr lang="en" sz="1800">
                <a:solidFill>
                  <a:schemeClr val="dk1"/>
                </a:solidFill>
              </a:rPr>
              <a:t> 299 heart failure patients, Faisalabad, Pakistan (2015)</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b="1" lang="en" sz="1800" u="sng">
                <a:solidFill>
                  <a:schemeClr val="dk1"/>
                </a:solidFill>
              </a:rPr>
              <a:t>Collected from:</a:t>
            </a:r>
            <a:r>
              <a:rPr b="1" lang="en" sz="1800">
                <a:solidFill>
                  <a:schemeClr val="dk1"/>
                </a:solidFill>
              </a:rPr>
              <a:t> </a:t>
            </a:r>
            <a:r>
              <a:rPr lang="en" sz="1800">
                <a:solidFill>
                  <a:schemeClr val="dk1"/>
                </a:solidFill>
              </a:rPr>
              <a:t>Faisalabad Institute of Cardiology &amp; Allied Hospital</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b="1" lang="en" sz="1800" u="sng">
                <a:solidFill>
                  <a:schemeClr val="dk1"/>
                </a:solidFill>
              </a:rPr>
              <a:t>Features:</a:t>
            </a:r>
            <a:r>
              <a:rPr b="1" lang="en" sz="1800">
                <a:solidFill>
                  <a:schemeClr val="dk1"/>
                </a:solidFill>
              </a:rPr>
              <a:t> </a:t>
            </a:r>
            <a:r>
              <a:rPr lang="en" sz="1800">
                <a:solidFill>
                  <a:schemeClr val="dk1"/>
                </a:solidFill>
              </a:rPr>
              <a:t>13 clinical, demographic, and lifestyle factors</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b="1" lang="en" sz="1800" u="sng">
                <a:solidFill>
                  <a:schemeClr val="dk1"/>
                </a:solidFill>
              </a:rPr>
              <a:t>Notable Factors:</a:t>
            </a:r>
            <a:r>
              <a:rPr b="1" lang="en" sz="1800">
                <a:solidFill>
                  <a:schemeClr val="dk1"/>
                </a:solidFill>
              </a:rPr>
              <a:t> </a:t>
            </a:r>
            <a:r>
              <a:rPr lang="en" sz="1800">
                <a:solidFill>
                  <a:schemeClr val="dk1"/>
                </a:solidFill>
              </a:rPr>
              <a:t>Age, sex, ejection fraction, serum creatinine, anemia, diabetes, high blood pressure</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b="1" lang="en" sz="1800" u="sng">
                <a:solidFill>
                  <a:schemeClr val="dk1"/>
                </a:solidFill>
              </a:rPr>
              <a:t>Target:</a:t>
            </a:r>
            <a:r>
              <a:rPr b="1" lang="en" sz="1800">
                <a:solidFill>
                  <a:schemeClr val="dk1"/>
                </a:solidFill>
              </a:rPr>
              <a:t> </a:t>
            </a:r>
            <a:r>
              <a:rPr lang="en" sz="1800">
                <a:solidFill>
                  <a:schemeClr val="dk1"/>
                </a:solidFill>
              </a:rPr>
              <a:t>Survival outcome (died or survived)</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b="1" lang="en" sz="1800" u="sng">
                <a:solidFill>
                  <a:schemeClr val="dk1"/>
                </a:solidFill>
              </a:rPr>
              <a:t>Follow-up period:</a:t>
            </a:r>
            <a:r>
              <a:rPr lang="en" sz="1800">
                <a:solidFill>
                  <a:schemeClr val="dk1"/>
                </a:solidFill>
              </a:rPr>
              <a:t> Average of 130 days</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b="1" lang="en" sz="1800" u="sng">
                <a:solidFill>
                  <a:schemeClr val="dk1"/>
                </a:solidFill>
              </a:rPr>
              <a:t>Demographics:</a:t>
            </a:r>
            <a:r>
              <a:rPr lang="en" sz="1800">
                <a:solidFill>
                  <a:schemeClr val="dk1"/>
                </a:solidFill>
              </a:rPr>
              <a:t> 105 women, 194 men, ages 40-95</a:t>
            </a:r>
            <a:endParaRPr sz="1800">
              <a:solidFill>
                <a:schemeClr val="dk1"/>
              </a:solidFill>
            </a:endParaRPr>
          </a:p>
        </p:txBody>
      </p:sp>
      <p:sp>
        <p:nvSpPr>
          <p:cNvPr id="79" name="Google Shape;79;g30ed78cc839_0_19"/>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80" name="Google Shape;80;g30ed78cc839_0_19"/>
          <p:cNvPicPr preferRelativeResize="0"/>
          <p:nvPr/>
        </p:nvPicPr>
        <p:blipFill>
          <a:blip r:embed="rId3">
            <a:alphaModFix/>
          </a:blip>
          <a:stretch>
            <a:fillRect/>
          </a:stretch>
        </p:blipFill>
        <p:spPr>
          <a:xfrm>
            <a:off x="5967087" y="1094075"/>
            <a:ext cx="766300" cy="766300"/>
          </a:xfrm>
          <a:prstGeom prst="rect">
            <a:avLst/>
          </a:prstGeom>
          <a:noFill/>
          <a:ln>
            <a:noFill/>
          </a:ln>
        </p:spPr>
      </p:pic>
      <p:pic>
        <p:nvPicPr>
          <p:cNvPr id="81" name="Google Shape;81;g30ed78cc839_0_19"/>
          <p:cNvPicPr preferRelativeResize="0"/>
          <p:nvPr/>
        </p:nvPicPr>
        <p:blipFill>
          <a:blip r:embed="rId4">
            <a:alphaModFix/>
          </a:blip>
          <a:stretch>
            <a:fillRect/>
          </a:stretch>
        </p:blipFill>
        <p:spPr>
          <a:xfrm>
            <a:off x="6043275" y="2213875"/>
            <a:ext cx="2931124" cy="708355"/>
          </a:xfrm>
          <a:prstGeom prst="rect">
            <a:avLst/>
          </a:prstGeom>
          <a:noFill/>
          <a:ln>
            <a:noFill/>
          </a:ln>
        </p:spPr>
      </p:pic>
      <p:pic>
        <p:nvPicPr>
          <p:cNvPr id="82" name="Google Shape;82;g30ed78cc839_0_19"/>
          <p:cNvPicPr preferRelativeResize="0"/>
          <p:nvPr/>
        </p:nvPicPr>
        <p:blipFill>
          <a:blip r:embed="rId5">
            <a:alphaModFix/>
          </a:blip>
          <a:stretch>
            <a:fillRect/>
          </a:stretch>
        </p:blipFill>
        <p:spPr>
          <a:xfrm>
            <a:off x="6055150" y="3275725"/>
            <a:ext cx="2931125" cy="1007574"/>
          </a:xfrm>
          <a:prstGeom prst="rect">
            <a:avLst/>
          </a:prstGeom>
          <a:noFill/>
          <a:ln>
            <a:noFill/>
          </a:ln>
        </p:spPr>
      </p:pic>
      <p:pic>
        <p:nvPicPr>
          <p:cNvPr id="83" name="Google Shape;83;g30ed78cc839_0_19"/>
          <p:cNvPicPr preferRelativeResize="0"/>
          <p:nvPr/>
        </p:nvPicPr>
        <p:blipFill>
          <a:blip r:embed="rId6">
            <a:alphaModFix/>
          </a:blip>
          <a:stretch>
            <a:fillRect/>
          </a:stretch>
        </p:blipFill>
        <p:spPr>
          <a:xfrm>
            <a:off x="5850200" y="4474900"/>
            <a:ext cx="3048000" cy="1161134"/>
          </a:xfrm>
          <a:prstGeom prst="rect">
            <a:avLst/>
          </a:prstGeom>
          <a:noFill/>
          <a:ln>
            <a:noFill/>
          </a:ln>
        </p:spPr>
      </p:pic>
      <p:pic>
        <p:nvPicPr>
          <p:cNvPr id="84" name="Google Shape;84;g30ed78cc839_0_19"/>
          <p:cNvPicPr preferRelativeResize="0"/>
          <p:nvPr/>
        </p:nvPicPr>
        <p:blipFill>
          <a:blip r:embed="rId7">
            <a:alphaModFix/>
          </a:blip>
          <a:stretch>
            <a:fillRect/>
          </a:stretch>
        </p:blipFill>
        <p:spPr>
          <a:xfrm>
            <a:off x="6762302" y="1120313"/>
            <a:ext cx="2223975" cy="6638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30fe586d27f_1_0"/>
          <p:cNvSpPr txBox="1"/>
          <p:nvPr>
            <p:ph type="title"/>
          </p:nvPr>
        </p:nvSpPr>
        <p:spPr>
          <a:xfrm>
            <a:off x="457200" y="308737"/>
            <a:ext cx="7766100" cy="1150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Features Of Interest</a:t>
            </a:r>
            <a:endParaRPr/>
          </a:p>
        </p:txBody>
      </p:sp>
      <p:sp>
        <p:nvSpPr>
          <p:cNvPr id="90" name="Google Shape;90;g30fe586d27f_1_0"/>
          <p:cNvSpPr txBox="1"/>
          <p:nvPr>
            <p:ph idx="1" type="body"/>
          </p:nvPr>
        </p:nvSpPr>
        <p:spPr>
          <a:xfrm>
            <a:off x="457200" y="1483525"/>
            <a:ext cx="7740600" cy="32901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Clr>
                <a:schemeClr val="dk1"/>
              </a:buClr>
              <a:buSzPts val="1800"/>
              <a:buChar char="•"/>
            </a:pPr>
            <a:r>
              <a:rPr b="1" lang="en">
                <a:solidFill>
                  <a:schemeClr val="dk1"/>
                </a:solidFill>
              </a:rPr>
              <a:t>Age</a:t>
            </a:r>
            <a:r>
              <a:rPr lang="en">
                <a:solidFill>
                  <a:schemeClr val="dk1"/>
                </a:solidFill>
              </a:rPr>
              <a:t>: Older age increases risk for cardiovascular events and complicates heart failure management, making it a key mortality predictor.</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Creatinine Phosphokinase (CPK)</a:t>
            </a:r>
            <a:r>
              <a:rPr lang="en">
                <a:solidFill>
                  <a:schemeClr val="dk1"/>
                </a:solidFill>
              </a:rPr>
              <a:t>: Elevated CPK signals muscle damage, including myocardial injury, which often indicates higher mortality risk.</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Ejection Fraction (EF)</a:t>
            </a:r>
            <a:r>
              <a:rPr lang="en">
                <a:solidFill>
                  <a:schemeClr val="dk1"/>
                </a:solidFill>
              </a:rPr>
              <a:t>: Low EF reflects reduced cardiac efficiency and is strongly linked to heart failure severity, essential for assessing patient prognosis.</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Platelets</a:t>
            </a:r>
            <a:r>
              <a:rPr lang="en">
                <a:solidFill>
                  <a:schemeClr val="dk1"/>
                </a:solidFill>
              </a:rPr>
              <a:t>: Abnormal platelet levels can indicate cardiovascular complications like thrombosis, impacting survival rates in heart failure.</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Serum Creatinine</a:t>
            </a:r>
            <a:r>
              <a:rPr lang="en">
                <a:solidFill>
                  <a:schemeClr val="dk1"/>
                </a:solidFill>
              </a:rPr>
              <a:t>: Elevated levels indicate impaired kidney function, which is closely linked to poor outcomes in heart failure patients.</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Serum </a:t>
            </a:r>
            <a:r>
              <a:rPr b="1" lang="en">
                <a:solidFill>
                  <a:schemeClr val="dk1"/>
                </a:solidFill>
              </a:rPr>
              <a:t>Sodium</a:t>
            </a:r>
            <a:r>
              <a:rPr lang="en">
                <a:solidFill>
                  <a:schemeClr val="dk1"/>
                </a:solidFill>
              </a:rPr>
              <a:t>: Low sodium (hyponatremia) often marks fluid imbalance and disease severity, impacting mortality risk.</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Time (Days)</a:t>
            </a:r>
            <a:r>
              <a:rPr lang="en">
                <a:solidFill>
                  <a:schemeClr val="dk1"/>
                </a:solidFill>
              </a:rPr>
              <a:t>: Represents patient monitoring follow-up period, helping assess disease progression and survival trends over time.</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30f11e9f995_0_33"/>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000"/>
              <a:buNone/>
            </a:pPr>
            <a:r>
              <a:rPr lang="en"/>
              <a:t>Project Plan</a:t>
            </a:r>
            <a:endParaRPr/>
          </a:p>
        </p:txBody>
      </p:sp>
      <p:sp>
        <p:nvSpPr>
          <p:cNvPr id="96" name="Google Shape;96;g30f11e9f995_0_33"/>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97" name="Google Shape;97;g30f11e9f995_0_33"/>
          <p:cNvSpPr txBox="1"/>
          <p:nvPr>
            <p:ph idx="1" type="body"/>
          </p:nvPr>
        </p:nvSpPr>
        <p:spPr>
          <a:xfrm>
            <a:off x="3572075" y="716650"/>
            <a:ext cx="1785000" cy="339000"/>
          </a:xfrm>
          <a:prstGeom prst="rect">
            <a:avLst/>
          </a:prstGeom>
          <a:solidFill>
            <a:srgbClr val="11305F"/>
          </a:solidFill>
          <a:ln>
            <a:noFill/>
          </a:ln>
        </p:spPr>
        <p:txBody>
          <a:bodyPr anchorCtr="0" anchor="t" bIns="45700" lIns="91425" spcFirstLastPara="1" rIns="91425" wrap="square" tIns="45700">
            <a:noAutofit/>
          </a:bodyPr>
          <a:lstStyle/>
          <a:p>
            <a:pPr indent="0" lvl="0" marL="0" rtl="0" algn="ctr">
              <a:lnSpc>
                <a:spcPct val="100000"/>
              </a:lnSpc>
              <a:spcBef>
                <a:spcPts val="360"/>
              </a:spcBef>
              <a:spcAft>
                <a:spcPts val="0"/>
              </a:spcAft>
              <a:buNone/>
            </a:pPr>
            <a:r>
              <a:rPr b="1" lang="en">
                <a:solidFill>
                  <a:schemeClr val="lt1"/>
                </a:solidFill>
              </a:rPr>
              <a:t>Baseline Model</a:t>
            </a:r>
            <a:endParaRPr b="1">
              <a:solidFill>
                <a:schemeClr val="lt1"/>
              </a:solidFill>
            </a:endParaRPr>
          </a:p>
          <a:p>
            <a:pPr indent="0" lvl="0" marL="0" rtl="0" algn="ctr">
              <a:lnSpc>
                <a:spcPct val="100000"/>
              </a:lnSpc>
              <a:spcBef>
                <a:spcPts val="360"/>
              </a:spcBef>
              <a:spcAft>
                <a:spcPts val="0"/>
              </a:spcAft>
              <a:buNone/>
            </a:pPr>
            <a:r>
              <a:t/>
            </a:r>
            <a:endParaRPr>
              <a:solidFill>
                <a:schemeClr val="lt1"/>
              </a:solidFill>
            </a:endParaRPr>
          </a:p>
          <a:p>
            <a:pPr indent="0" lvl="0" marL="0" rtl="0" algn="l">
              <a:lnSpc>
                <a:spcPct val="100000"/>
              </a:lnSpc>
              <a:spcBef>
                <a:spcPts val="360"/>
              </a:spcBef>
              <a:spcAft>
                <a:spcPts val="0"/>
              </a:spcAft>
              <a:buNone/>
            </a:pPr>
            <a:r>
              <a:t/>
            </a:r>
            <a:endParaRPr>
              <a:solidFill>
                <a:schemeClr val="lt1"/>
              </a:solidFill>
            </a:endParaRPr>
          </a:p>
        </p:txBody>
      </p:sp>
      <p:sp>
        <p:nvSpPr>
          <p:cNvPr id="98" name="Google Shape;98;g30f11e9f995_0_33"/>
          <p:cNvSpPr txBox="1"/>
          <p:nvPr>
            <p:ph idx="1" type="body"/>
          </p:nvPr>
        </p:nvSpPr>
        <p:spPr>
          <a:xfrm>
            <a:off x="2109375" y="3623400"/>
            <a:ext cx="2890200" cy="20595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
                <a:solidFill>
                  <a:schemeClr val="dk1"/>
                </a:solidFill>
              </a:rPr>
              <a:t>- K-Nearest Neighbors (KNN)</a:t>
            </a:r>
            <a:endParaRPr>
              <a:solidFill>
                <a:schemeClr val="dk1"/>
              </a:solidFill>
            </a:endParaRPr>
          </a:p>
          <a:p>
            <a:pPr indent="0" lvl="0" marL="0" rtl="0" algn="l">
              <a:spcBef>
                <a:spcPts val="360"/>
              </a:spcBef>
              <a:spcAft>
                <a:spcPts val="0"/>
              </a:spcAft>
              <a:buNone/>
            </a:pPr>
            <a:r>
              <a:rPr lang="en">
                <a:solidFill>
                  <a:schemeClr val="dk1"/>
                </a:solidFill>
              </a:rPr>
              <a:t>- Decision Tree</a:t>
            </a:r>
            <a:endParaRPr>
              <a:solidFill>
                <a:schemeClr val="dk1"/>
              </a:solidFill>
            </a:endParaRPr>
          </a:p>
          <a:p>
            <a:pPr indent="0" lvl="0" marL="0" rtl="0" algn="l">
              <a:spcBef>
                <a:spcPts val="360"/>
              </a:spcBef>
              <a:spcAft>
                <a:spcPts val="0"/>
              </a:spcAft>
              <a:buNone/>
            </a:pPr>
            <a:r>
              <a:rPr lang="en">
                <a:solidFill>
                  <a:schemeClr val="dk1"/>
                </a:solidFill>
              </a:rPr>
              <a:t>- Majority Vote (Ensemble)</a:t>
            </a:r>
            <a:endParaRPr>
              <a:solidFill>
                <a:schemeClr val="dk1"/>
              </a:solidFill>
            </a:endParaRPr>
          </a:p>
          <a:p>
            <a:pPr indent="0" lvl="0" marL="0" rtl="0" algn="l">
              <a:spcBef>
                <a:spcPts val="360"/>
              </a:spcBef>
              <a:spcAft>
                <a:spcPts val="0"/>
              </a:spcAft>
              <a:buNone/>
            </a:pPr>
            <a:r>
              <a:rPr lang="en">
                <a:solidFill>
                  <a:schemeClr val="dk1"/>
                </a:solidFill>
              </a:rPr>
              <a:t>- Random Forest</a:t>
            </a:r>
            <a:endParaRPr>
              <a:solidFill>
                <a:schemeClr val="dk1"/>
              </a:solidFill>
            </a:endParaRPr>
          </a:p>
          <a:p>
            <a:pPr indent="0" lvl="0" marL="0" rtl="0" algn="l">
              <a:spcBef>
                <a:spcPts val="360"/>
              </a:spcBef>
              <a:spcAft>
                <a:spcPts val="0"/>
              </a:spcAft>
              <a:buNone/>
            </a:pPr>
            <a:r>
              <a:rPr lang="en">
                <a:solidFill>
                  <a:schemeClr val="dk1"/>
                </a:solidFill>
              </a:rPr>
              <a:t>- Bagging</a:t>
            </a:r>
            <a:endParaRPr>
              <a:solidFill>
                <a:schemeClr val="dk1"/>
              </a:solidFill>
            </a:endParaRPr>
          </a:p>
          <a:p>
            <a:pPr indent="0" lvl="0" marL="0" rtl="0" algn="l">
              <a:spcBef>
                <a:spcPts val="360"/>
              </a:spcBef>
              <a:spcAft>
                <a:spcPts val="0"/>
              </a:spcAft>
              <a:buNone/>
            </a:pPr>
            <a:r>
              <a:rPr lang="en">
                <a:solidFill>
                  <a:schemeClr val="dk1"/>
                </a:solidFill>
              </a:rPr>
              <a:t>- Gradient Boosting</a:t>
            </a:r>
            <a:endParaRPr>
              <a:solidFill>
                <a:schemeClr val="dk1"/>
              </a:solidFill>
            </a:endParaRPr>
          </a:p>
          <a:p>
            <a:pPr indent="0" lvl="0" marL="0" rtl="0" algn="l">
              <a:spcBef>
                <a:spcPts val="360"/>
              </a:spcBef>
              <a:spcAft>
                <a:spcPts val="0"/>
              </a:spcAft>
              <a:buNone/>
            </a:pPr>
            <a:r>
              <a:rPr lang="en">
                <a:solidFill>
                  <a:schemeClr val="dk1"/>
                </a:solidFill>
              </a:rPr>
              <a:t>- Adaptive Boosting (AdaBoost)</a:t>
            </a:r>
            <a:endParaRPr>
              <a:solidFill>
                <a:schemeClr val="dk1"/>
              </a:solidFill>
            </a:endParaRPr>
          </a:p>
        </p:txBody>
      </p:sp>
      <p:sp>
        <p:nvSpPr>
          <p:cNvPr id="99" name="Google Shape;99;g30f11e9f995_0_33"/>
          <p:cNvSpPr/>
          <p:nvPr/>
        </p:nvSpPr>
        <p:spPr>
          <a:xfrm>
            <a:off x="5299775" y="748600"/>
            <a:ext cx="615600" cy="275100"/>
          </a:xfrm>
          <a:prstGeom prst="rightArrow">
            <a:avLst>
              <a:gd fmla="val 50000" name="adj1"/>
              <a:gd fmla="val 50000" name="adj2"/>
            </a:avLst>
          </a:prstGeom>
          <a:solidFill>
            <a:srgbClr val="11305F"/>
          </a:solidFill>
          <a:ln cap="flat" cmpd="sng" w="9525">
            <a:solidFill>
              <a:srgbClr val="11305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Sans"/>
              <a:ea typeface="Merriweather Sans"/>
              <a:cs typeface="Merriweather Sans"/>
              <a:sym typeface="Merriweather Sans"/>
            </a:endParaRPr>
          </a:p>
        </p:txBody>
      </p:sp>
      <p:sp>
        <p:nvSpPr>
          <p:cNvPr id="100" name="Google Shape;100;g30f11e9f995_0_33"/>
          <p:cNvSpPr txBox="1"/>
          <p:nvPr>
            <p:ph idx="1" type="body"/>
          </p:nvPr>
        </p:nvSpPr>
        <p:spPr>
          <a:xfrm>
            <a:off x="5931525" y="716650"/>
            <a:ext cx="2121300" cy="339000"/>
          </a:xfrm>
          <a:prstGeom prst="rect">
            <a:avLst/>
          </a:prstGeom>
          <a:noFill/>
          <a:ln cap="flat" cmpd="sng" w="28575">
            <a:solidFill>
              <a:srgbClr val="11305F"/>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00000"/>
              </a:lnSpc>
              <a:spcBef>
                <a:spcPts val="360"/>
              </a:spcBef>
              <a:spcAft>
                <a:spcPts val="0"/>
              </a:spcAft>
              <a:buNone/>
            </a:pPr>
            <a:r>
              <a:rPr lang="en">
                <a:solidFill>
                  <a:schemeClr val="dk1"/>
                </a:solidFill>
              </a:rPr>
              <a:t>Majority Classification</a:t>
            </a:r>
            <a:endParaRPr>
              <a:solidFill>
                <a:schemeClr val="dk1"/>
              </a:solidFill>
            </a:endParaRPr>
          </a:p>
          <a:p>
            <a:pPr indent="0" lvl="0" marL="0" rtl="0" algn="l">
              <a:lnSpc>
                <a:spcPct val="100000"/>
              </a:lnSpc>
              <a:spcBef>
                <a:spcPts val="360"/>
              </a:spcBef>
              <a:spcAft>
                <a:spcPts val="0"/>
              </a:spcAft>
              <a:buNone/>
            </a:pPr>
            <a:r>
              <a:t/>
            </a:r>
            <a:endParaRPr>
              <a:solidFill>
                <a:schemeClr val="dk1"/>
              </a:solidFill>
            </a:endParaRPr>
          </a:p>
        </p:txBody>
      </p:sp>
      <p:sp>
        <p:nvSpPr>
          <p:cNvPr id="101" name="Google Shape;101;g30f11e9f995_0_33"/>
          <p:cNvSpPr txBox="1"/>
          <p:nvPr>
            <p:ph idx="1" type="body"/>
          </p:nvPr>
        </p:nvSpPr>
        <p:spPr>
          <a:xfrm>
            <a:off x="251325" y="3623400"/>
            <a:ext cx="2046600" cy="624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None/>
            </a:pPr>
            <a:r>
              <a:rPr lang="en">
                <a:solidFill>
                  <a:schemeClr val="dk1"/>
                </a:solidFill>
              </a:rPr>
              <a:t>- </a:t>
            </a:r>
            <a:r>
              <a:rPr lang="en">
                <a:solidFill>
                  <a:schemeClr val="dk1"/>
                </a:solidFill>
              </a:rPr>
              <a:t>Logistic Regression</a:t>
            </a:r>
            <a:endParaRPr>
              <a:solidFill>
                <a:schemeClr val="dk1"/>
              </a:solidFill>
            </a:endParaRPr>
          </a:p>
          <a:p>
            <a:pPr indent="0" lvl="0" marL="0" rtl="0" algn="l">
              <a:lnSpc>
                <a:spcPct val="100000"/>
              </a:lnSpc>
              <a:spcBef>
                <a:spcPts val="360"/>
              </a:spcBef>
              <a:spcAft>
                <a:spcPts val="0"/>
              </a:spcAft>
              <a:buNone/>
            </a:pPr>
            <a:r>
              <a:rPr lang="en">
                <a:solidFill>
                  <a:schemeClr val="dk1"/>
                </a:solidFill>
              </a:rPr>
              <a:t>- Neural Network</a:t>
            </a:r>
            <a:endParaRPr>
              <a:solidFill>
                <a:schemeClr val="dk1"/>
              </a:solidFill>
            </a:endParaRPr>
          </a:p>
          <a:p>
            <a:pPr indent="0" lvl="0" marL="0" rtl="0" algn="ctr">
              <a:lnSpc>
                <a:spcPct val="100000"/>
              </a:lnSpc>
              <a:spcBef>
                <a:spcPts val="360"/>
              </a:spcBef>
              <a:spcAft>
                <a:spcPts val="0"/>
              </a:spcAft>
              <a:buNone/>
            </a:pPr>
            <a:r>
              <a:t/>
            </a:r>
            <a:endParaRPr>
              <a:solidFill>
                <a:schemeClr val="dk1"/>
              </a:solidFill>
            </a:endParaRPr>
          </a:p>
        </p:txBody>
      </p:sp>
      <p:sp>
        <p:nvSpPr>
          <p:cNvPr id="102" name="Google Shape;102;g30f11e9f995_0_33"/>
          <p:cNvSpPr txBox="1"/>
          <p:nvPr>
            <p:ph idx="1" type="body"/>
          </p:nvPr>
        </p:nvSpPr>
        <p:spPr>
          <a:xfrm>
            <a:off x="425450" y="1611625"/>
            <a:ext cx="3979200" cy="339000"/>
          </a:xfrm>
          <a:prstGeom prst="rect">
            <a:avLst/>
          </a:prstGeom>
          <a:solidFill>
            <a:srgbClr val="11305F"/>
          </a:solidFill>
          <a:ln>
            <a:noFill/>
          </a:ln>
        </p:spPr>
        <p:txBody>
          <a:bodyPr anchorCtr="0" anchor="t" bIns="45700" lIns="91425" spcFirstLastPara="1" rIns="91425" wrap="square" tIns="45700">
            <a:noAutofit/>
          </a:bodyPr>
          <a:lstStyle/>
          <a:p>
            <a:pPr indent="0" lvl="0" marL="0" rtl="0" algn="ctr">
              <a:spcBef>
                <a:spcPts val="360"/>
              </a:spcBef>
              <a:spcAft>
                <a:spcPts val="0"/>
              </a:spcAft>
              <a:buNone/>
            </a:pPr>
            <a:r>
              <a:rPr b="1" lang="en">
                <a:solidFill>
                  <a:schemeClr val="lt1"/>
                </a:solidFill>
              </a:rPr>
              <a:t>Supervised ML Models</a:t>
            </a:r>
            <a:endParaRPr b="1">
              <a:solidFill>
                <a:schemeClr val="lt1"/>
              </a:solidFill>
            </a:endParaRPr>
          </a:p>
          <a:p>
            <a:pPr indent="0" lvl="0" marL="0" rtl="0" algn="ctr">
              <a:lnSpc>
                <a:spcPct val="100000"/>
              </a:lnSpc>
              <a:spcBef>
                <a:spcPts val="360"/>
              </a:spcBef>
              <a:spcAft>
                <a:spcPts val="0"/>
              </a:spcAft>
              <a:buNone/>
            </a:pPr>
            <a:r>
              <a:t/>
            </a:r>
            <a:endParaRPr>
              <a:solidFill>
                <a:schemeClr val="lt1"/>
              </a:solidFill>
            </a:endParaRPr>
          </a:p>
          <a:p>
            <a:pPr indent="0" lvl="0" marL="0" rtl="0" algn="l">
              <a:lnSpc>
                <a:spcPct val="100000"/>
              </a:lnSpc>
              <a:spcBef>
                <a:spcPts val="360"/>
              </a:spcBef>
              <a:spcAft>
                <a:spcPts val="0"/>
              </a:spcAft>
              <a:buNone/>
            </a:pPr>
            <a:r>
              <a:t/>
            </a:r>
            <a:endParaRPr>
              <a:solidFill>
                <a:schemeClr val="lt1"/>
              </a:solidFill>
            </a:endParaRPr>
          </a:p>
        </p:txBody>
      </p:sp>
      <p:sp>
        <p:nvSpPr>
          <p:cNvPr id="103" name="Google Shape;103;g30f11e9f995_0_33"/>
          <p:cNvSpPr txBox="1"/>
          <p:nvPr>
            <p:ph idx="1" type="body"/>
          </p:nvPr>
        </p:nvSpPr>
        <p:spPr>
          <a:xfrm>
            <a:off x="5147375" y="1611625"/>
            <a:ext cx="3718500" cy="339000"/>
          </a:xfrm>
          <a:prstGeom prst="rect">
            <a:avLst/>
          </a:prstGeom>
          <a:solidFill>
            <a:srgbClr val="11305F"/>
          </a:solidFill>
          <a:ln>
            <a:noFill/>
          </a:ln>
        </p:spPr>
        <p:txBody>
          <a:bodyPr anchorCtr="0" anchor="t" bIns="45700" lIns="91425" spcFirstLastPara="1" rIns="91425" wrap="square" tIns="45700">
            <a:noAutofit/>
          </a:bodyPr>
          <a:lstStyle/>
          <a:p>
            <a:pPr indent="0" lvl="0" marL="0" rtl="0" algn="ctr">
              <a:spcBef>
                <a:spcPts val="360"/>
              </a:spcBef>
              <a:spcAft>
                <a:spcPts val="0"/>
              </a:spcAft>
              <a:buNone/>
            </a:pPr>
            <a:r>
              <a:rPr b="1" lang="en">
                <a:solidFill>
                  <a:schemeClr val="lt1"/>
                </a:solidFill>
              </a:rPr>
              <a:t>Unsupervised ML Models</a:t>
            </a:r>
            <a:endParaRPr b="1">
              <a:solidFill>
                <a:schemeClr val="lt1"/>
              </a:solidFill>
            </a:endParaRPr>
          </a:p>
          <a:p>
            <a:pPr indent="0" lvl="0" marL="0" rtl="0" algn="ctr">
              <a:lnSpc>
                <a:spcPct val="100000"/>
              </a:lnSpc>
              <a:spcBef>
                <a:spcPts val="360"/>
              </a:spcBef>
              <a:spcAft>
                <a:spcPts val="0"/>
              </a:spcAft>
              <a:buNone/>
            </a:pPr>
            <a:r>
              <a:t/>
            </a:r>
            <a:endParaRPr>
              <a:solidFill>
                <a:schemeClr val="lt1"/>
              </a:solidFill>
            </a:endParaRPr>
          </a:p>
          <a:p>
            <a:pPr indent="0" lvl="0" marL="0" rtl="0" algn="l">
              <a:lnSpc>
                <a:spcPct val="100000"/>
              </a:lnSpc>
              <a:spcBef>
                <a:spcPts val="360"/>
              </a:spcBef>
              <a:spcAft>
                <a:spcPts val="0"/>
              </a:spcAft>
              <a:buNone/>
            </a:pPr>
            <a:r>
              <a:t/>
            </a:r>
            <a:endParaRPr>
              <a:solidFill>
                <a:schemeClr val="lt1"/>
              </a:solidFill>
            </a:endParaRPr>
          </a:p>
        </p:txBody>
      </p:sp>
      <p:sp>
        <p:nvSpPr>
          <p:cNvPr id="104" name="Google Shape;104;g30f11e9f995_0_33"/>
          <p:cNvSpPr/>
          <p:nvPr/>
        </p:nvSpPr>
        <p:spPr>
          <a:xfrm rot="5400000">
            <a:off x="960675" y="2102075"/>
            <a:ext cx="615600" cy="275100"/>
          </a:xfrm>
          <a:prstGeom prst="rightArrow">
            <a:avLst>
              <a:gd fmla="val 50000" name="adj1"/>
              <a:gd fmla="val 50000" name="adj2"/>
            </a:avLst>
          </a:prstGeom>
          <a:solidFill>
            <a:srgbClr val="11305F"/>
          </a:solidFill>
          <a:ln cap="flat" cmpd="sng" w="9525">
            <a:solidFill>
              <a:srgbClr val="11305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Sans"/>
              <a:ea typeface="Merriweather Sans"/>
              <a:cs typeface="Merriweather Sans"/>
              <a:sym typeface="Merriweather Sans"/>
            </a:endParaRPr>
          </a:p>
        </p:txBody>
      </p:sp>
      <p:sp>
        <p:nvSpPr>
          <p:cNvPr id="105" name="Google Shape;105;g30f11e9f995_0_33"/>
          <p:cNvSpPr/>
          <p:nvPr/>
        </p:nvSpPr>
        <p:spPr>
          <a:xfrm rot="5400000">
            <a:off x="960675" y="3178038"/>
            <a:ext cx="615600" cy="275100"/>
          </a:xfrm>
          <a:prstGeom prst="rightArrow">
            <a:avLst>
              <a:gd fmla="val 50000" name="adj1"/>
              <a:gd fmla="val 50000" name="adj2"/>
            </a:avLst>
          </a:prstGeom>
          <a:solidFill>
            <a:srgbClr val="11305F"/>
          </a:solidFill>
          <a:ln cap="flat" cmpd="sng" w="9525">
            <a:solidFill>
              <a:srgbClr val="11305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Sans"/>
              <a:ea typeface="Merriweather Sans"/>
              <a:cs typeface="Merriweather Sans"/>
              <a:sym typeface="Merriweather Sans"/>
            </a:endParaRPr>
          </a:p>
        </p:txBody>
      </p:sp>
      <p:sp>
        <p:nvSpPr>
          <p:cNvPr id="106" name="Google Shape;106;g30f11e9f995_0_33"/>
          <p:cNvSpPr/>
          <p:nvPr/>
        </p:nvSpPr>
        <p:spPr>
          <a:xfrm rot="5400000">
            <a:off x="3254275" y="2102075"/>
            <a:ext cx="615600" cy="275100"/>
          </a:xfrm>
          <a:prstGeom prst="rightArrow">
            <a:avLst>
              <a:gd fmla="val 50000" name="adj1"/>
              <a:gd fmla="val 50000" name="adj2"/>
            </a:avLst>
          </a:prstGeom>
          <a:solidFill>
            <a:srgbClr val="11305F"/>
          </a:solidFill>
          <a:ln cap="flat" cmpd="sng" w="9525">
            <a:solidFill>
              <a:srgbClr val="11305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Sans"/>
              <a:ea typeface="Merriweather Sans"/>
              <a:cs typeface="Merriweather Sans"/>
              <a:sym typeface="Merriweather Sans"/>
            </a:endParaRPr>
          </a:p>
        </p:txBody>
      </p:sp>
      <p:sp>
        <p:nvSpPr>
          <p:cNvPr id="107" name="Google Shape;107;g30f11e9f995_0_33"/>
          <p:cNvSpPr txBox="1"/>
          <p:nvPr>
            <p:ph idx="1" type="body"/>
          </p:nvPr>
        </p:nvSpPr>
        <p:spPr>
          <a:xfrm>
            <a:off x="2719525" y="2547425"/>
            <a:ext cx="1685100" cy="525000"/>
          </a:xfrm>
          <a:prstGeom prst="rect">
            <a:avLst/>
          </a:prstGeom>
          <a:solidFill>
            <a:srgbClr val="11305F"/>
          </a:solidFill>
          <a:ln>
            <a:noFill/>
          </a:ln>
        </p:spPr>
        <p:txBody>
          <a:bodyPr anchorCtr="0" anchor="t" bIns="45700" lIns="91425" spcFirstLastPara="1" rIns="91425" wrap="square" tIns="45700">
            <a:noAutofit/>
          </a:bodyPr>
          <a:lstStyle/>
          <a:p>
            <a:pPr indent="0" lvl="0" marL="0" rtl="0" algn="ctr">
              <a:spcBef>
                <a:spcPts val="360"/>
              </a:spcBef>
              <a:spcAft>
                <a:spcPts val="0"/>
              </a:spcAft>
              <a:buNone/>
            </a:pPr>
            <a:r>
              <a:rPr b="1" lang="en">
                <a:solidFill>
                  <a:schemeClr val="lt1"/>
                </a:solidFill>
              </a:rPr>
              <a:t>Non-Parametric ML Models</a:t>
            </a:r>
            <a:endParaRPr b="1">
              <a:solidFill>
                <a:schemeClr val="lt1"/>
              </a:solidFill>
            </a:endParaRPr>
          </a:p>
          <a:p>
            <a:pPr indent="0" lvl="0" marL="0" rtl="0" algn="ctr">
              <a:lnSpc>
                <a:spcPct val="100000"/>
              </a:lnSpc>
              <a:spcBef>
                <a:spcPts val="360"/>
              </a:spcBef>
              <a:spcAft>
                <a:spcPts val="0"/>
              </a:spcAft>
              <a:buNone/>
            </a:pPr>
            <a:r>
              <a:t/>
            </a:r>
            <a:endParaRPr>
              <a:solidFill>
                <a:schemeClr val="lt1"/>
              </a:solidFill>
            </a:endParaRPr>
          </a:p>
          <a:p>
            <a:pPr indent="0" lvl="0" marL="0" rtl="0" algn="l">
              <a:lnSpc>
                <a:spcPct val="100000"/>
              </a:lnSpc>
              <a:spcBef>
                <a:spcPts val="360"/>
              </a:spcBef>
              <a:spcAft>
                <a:spcPts val="0"/>
              </a:spcAft>
              <a:buNone/>
            </a:pPr>
            <a:r>
              <a:t/>
            </a:r>
            <a:endParaRPr>
              <a:solidFill>
                <a:schemeClr val="lt1"/>
              </a:solidFill>
            </a:endParaRPr>
          </a:p>
        </p:txBody>
      </p:sp>
      <p:sp>
        <p:nvSpPr>
          <p:cNvPr id="108" name="Google Shape;108;g30f11e9f995_0_33"/>
          <p:cNvSpPr txBox="1"/>
          <p:nvPr>
            <p:ph idx="1" type="body"/>
          </p:nvPr>
        </p:nvSpPr>
        <p:spPr>
          <a:xfrm>
            <a:off x="425925" y="2547413"/>
            <a:ext cx="1685100" cy="525000"/>
          </a:xfrm>
          <a:prstGeom prst="rect">
            <a:avLst/>
          </a:prstGeom>
          <a:solidFill>
            <a:srgbClr val="11305F"/>
          </a:solidFill>
          <a:ln>
            <a:noFill/>
          </a:ln>
        </p:spPr>
        <p:txBody>
          <a:bodyPr anchorCtr="0" anchor="t" bIns="45700" lIns="91425" spcFirstLastPara="1" rIns="91425" wrap="square" tIns="45700">
            <a:noAutofit/>
          </a:bodyPr>
          <a:lstStyle/>
          <a:p>
            <a:pPr indent="0" lvl="0" marL="0" rtl="0" algn="ctr">
              <a:spcBef>
                <a:spcPts val="360"/>
              </a:spcBef>
              <a:spcAft>
                <a:spcPts val="0"/>
              </a:spcAft>
              <a:buNone/>
            </a:pPr>
            <a:r>
              <a:rPr b="1" lang="en">
                <a:solidFill>
                  <a:schemeClr val="lt1"/>
                </a:solidFill>
              </a:rPr>
              <a:t>Parametric ML Models</a:t>
            </a:r>
            <a:endParaRPr b="1">
              <a:solidFill>
                <a:schemeClr val="lt1"/>
              </a:solidFill>
            </a:endParaRPr>
          </a:p>
          <a:p>
            <a:pPr indent="0" lvl="0" marL="0" rtl="0" algn="ctr">
              <a:lnSpc>
                <a:spcPct val="100000"/>
              </a:lnSpc>
              <a:spcBef>
                <a:spcPts val="360"/>
              </a:spcBef>
              <a:spcAft>
                <a:spcPts val="0"/>
              </a:spcAft>
              <a:buNone/>
            </a:pPr>
            <a:r>
              <a:t/>
            </a:r>
            <a:endParaRPr>
              <a:solidFill>
                <a:schemeClr val="lt1"/>
              </a:solidFill>
            </a:endParaRPr>
          </a:p>
          <a:p>
            <a:pPr indent="0" lvl="0" marL="0" rtl="0" algn="l">
              <a:lnSpc>
                <a:spcPct val="100000"/>
              </a:lnSpc>
              <a:spcBef>
                <a:spcPts val="360"/>
              </a:spcBef>
              <a:spcAft>
                <a:spcPts val="0"/>
              </a:spcAft>
              <a:buNone/>
            </a:pPr>
            <a:r>
              <a:t/>
            </a:r>
            <a:endParaRPr>
              <a:solidFill>
                <a:schemeClr val="lt1"/>
              </a:solidFill>
            </a:endParaRPr>
          </a:p>
        </p:txBody>
      </p:sp>
      <p:sp>
        <p:nvSpPr>
          <p:cNvPr id="109" name="Google Shape;109;g30f11e9f995_0_33"/>
          <p:cNvSpPr/>
          <p:nvPr/>
        </p:nvSpPr>
        <p:spPr>
          <a:xfrm rot="5400000">
            <a:off x="3246675" y="3178038"/>
            <a:ext cx="615600" cy="275100"/>
          </a:xfrm>
          <a:prstGeom prst="rightArrow">
            <a:avLst>
              <a:gd fmla="val 50000" name="adj1"/>
              <a:gd fmla="val 50000" name="adj2"/>
            </a:avLst>
          </a:prstGeom>
          <a:solidFill>
            <a:srgbClr val="11305F"/>
          </a:solidFill>
          <a:ln cap="flat" cmpd="sng" w="9525">
            <a:solidFill>
              <a:srgbClr val="11305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Sans"/>
              <a:ea typeface="Merriweather Sans"/>
              <a:cs typeface="Merriweather Sans"/>
              <a:sym typeface="Merriweather Sans"/>
            </a:endParaRPr>
          </a:p>
        </p:txBody>
      </p:sp>
      <p:sp>
        <p:nvSpPr>
          <p:cNvPr id="110" name="Google Shape;110;g30f11e9f995_0_33"/>
          <p:cNvSpPr/>
          <p:nvPr/>
        </p:nvSpPr>
        <p:spPr>
          <a:xfrm rot="5400000">
            <a:off x="6367550" y="2102075"/>
            <a:ext cx="615600" cy="275100"/>
          </a:xfrm>
          <a:prstGeom prst="rightArrow">
            <a:avLst>
              <a:gd fmla="val 50000" name="adj1"/>
              <a:gd fmla="val 50000" name="adj2"/>
            </a:avLst>
          </a:prstGeom>
          <a:solidFill>
            <a:srgbClr val="11305F"/>
          </a:solidFill>
          <a:ln cap="flat" cmpd="sng" w="9525">
            <a:solidFill>
              <a:srgbClr val="11305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Sans"/>
              <a:ea typeface="Merriweather Sans"/>
              <a:cs typeface="Merriweather Sans"/>
              <a:sym typeface="Merriweather Sans"/>
            </a:endParaRPr>
          </a:p>
        </p:txBody>
      </p:sp>
      <p:sp>
        <p:nvSpPr>
          <p:cNvPr id="111" name="Google Shape;111;g30f11e9f995_0_33"/>
          <p:cNvSpPr txBox="1"/>
          <p:nvPr>
            <p:ph idx="1" type="body"/>
          </p:nvPr>
        </p:nvSpPr>
        <p:spPr>
          <a:xfrm>
            <a:off x="4945425" y="2547425"/>
            <a:ext cx="4160100" cy="17010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
                <a:solidFill>
                  <a:schemeClr val="dk1"/>
                </a:solidFill>
              </a:rPr>
              <a:t>- K-Means Clustering</a:t>
            </a:r>
            <a:endParaRPr>
              <a:solidFill>
                <a:schemeClr val="dk1"/>
              </a:solidFill>
            </a:endParaRPr>
          </a:p>
          <a:p>
            <a:pPr indent="0" lvl="0" marL="0" rtl="0" algn="l">
              <a:spcBef>
                <a:spcPts val="360"/>
              </a:spcBef>
              <a:spcAft>
                <a:spcPts val="0"/>
              </a:spcAft>
              <a:buNone/>
            </a:pPr>
            <a:r>
              <a:rPr lang="en">
                <a:solidFill>
                  <a:schemeClr val="dk1"/>
                </a:solidFill>
              </a:rPr>
              <a:t>- Agglomerative Hierarchical Clustering</a:t>
            </a:r>
            <a:endParaRPr>
              <a:solidFill>
                <a:schemeClr val="dk1"/>
              </a:solidFill>
            </a:endParaRPr>
          </a:p>
          <a:p>
            <a:pPr indent="0" lvl="0" marL="0" rtl="0" algn="l">
              <a:spcBef>
                <a:spcPts val="360"/>
              </a:spcBef>
              <a:spcAft>
                <a:spcPts val="0"/>
              </a:spcAft>
              <a:buNone/>
            </a:pPr>
            <a:r>
              <a:rPr lang="en">
                <a:solidFill>
                  <a:schemeClr val="dk1"/>
                </a:solidFill>
              </a:rPr>
              <a:t>- Density-Based Spatial Clustering (DBSCAN)</a:t>
            </a:r>
            <a:endParaRPr>
              <a:solidFill>
                <a:schemeClr val="dk1"/>
              </a:solidFill>
            </a:endParaRPr>
          </a:p>
          <a:p>
            <a:pPr indent="0" lvl="0" marL="0" rtl="0" algn="l">
              <a:spcBef>
                <a:spcPts val="360"/>
              </a:spcBef>
              <a:spcAft>
                <a:spcPts val="0"/>
              </a:spcAft>
              <a:buNone/>
            </a:pPr>
            <a:r>
              <a:rPr lang="en">
                <a:solidFill>
                  <a:schemeClr val="dk1"/>
                </a:solidFill>
              </a:rPr>
              <a:t>- Gaussian Mixture Model (Data Augmentation)</a:t>
            </a:r>
            <a:endParaRPr>
              <a:solidFill>
                <a:schemeClr val="dk1"/>
              </a:solidFill>
            </a:endParaRPr>
          </a:p>
          <a:p>
            <a:pPr indent="0" lvl="0" marL="0" rtl="0" algn="l">
              <a:spcBef>
                <a:spcPts val="360"/>
              </a:spcBef>
              <a:spcAft>
                <a:spcPts val="0"/>
              </a:spcAft>
              <a:buNone/>
            </a:pPr>
            <a:r>
              <a:rPr lang="en">
                <a:solidFill>
                  <a:schemeClr val="dk1"/>
                </a:solidFill>
              </a:rPr>
              <a:t>- PCA/SVD*</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30fe586d27f_1_5"/>
          <p:cNvSpPr txBox="1"/>
          <p:nvPr>
            <p:ph type="title"/>
          </p:nvPr>
        </p:nvSpPr>
        <p:spPr>
          <a:xfrm>
            <a:off x="457200" y="308737"/>
            <a:ext cx="7766100" cy="1150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Model Performance Metrics</a:t>
            </a:r>
            <a:endParaRPr/>
          </a:p>
        </p:txBody>
      </p:sp>
      <p:sp>
        <p:nvSpPr>
          <p:cNvPr id="117" name="Google Shape;117;g30fe586d27f_1_5"/>
          <p:cNvSpPr txBox="1"/>
          <p:nvPr>
            <p:ph idx="1" type="body"/>
          </p:nvPr>
        </p:nvSpPr>
        <p:spPr>
          <a:xfrm>
            <a:off x="457200" y="1691800"/>
            <a:ext cx="8338200" cy="30393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Clr>
                <a:schemeClr val="dk1"/>
              </a:buClr>
              <a:buSzPts val="1800"/>
              <a:buChar char="•"/>
            </a:pPr>
            <a:r>
              <a:rPr b="1" lang="en">
                <a:solidFill>
                  <a:schemeClr val="dk1"/>
                </a:solidFill>
              </a:rPr>
              <a:t>Chosen Metric</a:t>
            </a:r>
            <a:r>
              <a:rPr lang="en">
                <a:solidFill>
                  <a:schemeClr val="dk1"/>
                </a:solidFill>
              </a:rPr>
              <a:t>: </a:t>
            </a:r>
            <a:r>
              <a:rPr lang="en">
                <a:solidFill>
                  <a:schemeClr val="dk1"/>
                </a:solidFill>
                <a:highlight>
                  <a:schemeClr val="lt1"/>
                </a:highlight>
              </a:rPr>
              <a:t>Accuracy</a:t>
            </a:r>
            <a:endParaRPr>
              <a:solidFill>
                <a:schemeClr val="dk1"/>
              </a:solidFill>
              <a:highlight>
                <a:schemeClr val="lt1"/>
              </a:highlight>
            </a:endParaRPr>
          </a:p>
          <a:p>
            <a:pPr indent="-342900" lvl="1" marL="914400" rtl="0" algn="l">
              <a:spcBef>
                <a:spcPts val="0"/>
              </a:spcBef>
              <a:spcAft>
                <a:spcPts val="0"/>
              </a:spcAft>
              <a:buClr>
                <a:schemeClr val="dk1"/>
              </a:buClr>
              <a:buSzPts val="1800"/>
              <a:buChar char="–"/>
            </a:pPr>
            <a:r>
              <a:rPr lang="en">
                <a:solidFill>
                  <a:schemeClr val="dk1"/>
                </a:solidFill>
              </a:rPr>
              <a:t>Reason: Simple and suitable as our dataset is balanced between death and survival cases.</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Alternative Metrics</a:t>
            </a:r>
            <a:endParaRPr b="1">
              <a:solidFill>
                <a:schemeClr val="dk1"/>
              </a:solidFill>
            </a:endParaRPr>
          </a:p>
          <a:p>
            <a:pPr indent="-342900" lvl="1" marL="914400" rtl="0" algn="l">
              <a:spcBef>
                <a:spcPts val="0"/>
              </a:spcBef>
              <a:spcAft>
                <a:spcPts val="0"/>
              </a:spcAft>
              <a:buClr>
                <a:schemeClr val="dk1"/>
              </a:buClr>
              <a:buSzPts val="1800"/>
              <a:buChar char="–"/>
            </a:pPr>
            <a:r>
              <a:rPr lang="en">
                <a:solidFill>
                  <a:schemeClr val="dk1"/>
                </a:solidFill>
              </a:rPr>
              <a:t>Precision: Useful if false positives (predicting death when survival occurs) should be minimized.</a:t>
            </a:r>
            <a:endParaRPr>
              <a:solidFill>
                <a:schemeClr val="dk1"/>
              </a:solidFill>
            </a:endParaRPr>
          </a:p>
          <a:p>
            <a:pPr indent="-342900" lvl="1" marL="914400" rtl="0" algn="l">
              <a:spcBef>
                <a:spcPts val="0"/>
              </a:spcBef>
              <a:spcAft>
                <a:spcPts val="0"/>
              </a:spcAft>
              <a:buClr>
                <a:schemeClr val="dk1"/>
              </a:buClr>
              <a:buSzPts val="1800"/>
              <a:buChar char="–"/>
            </a:pPr>
            <a:r>
              <a:rPr lang="en">
                <a:solidFill>
                  <a:schemeClr val="dk1"/>
                </a:solidFill>
              </a:rPr>
              <a:t>Recall: Essential if catching all true death cases is critical, even with some false positives.</a:t>
            </a:r>
            <a:endParaRPr>
              <a:solidFill>
                <a:schemeClr val="dk1"/>
              </a:solidFill>
            </a:endParaRPr>
          </a:p>
          <a:p>
            <a:pPr indent="-342900" lvl="1" marL="914400" rtl="0" algn="l">
              <a:spcBef>
                <a:spcPts val="0"/>
              </a:spcBef>
              <a:spcAft>
                <a:spcPts val="0"/>
              </a:spcAft>
              <a:buClr>
                <a:schemeClr val="dk1"/>
              </a:buClr>
              <a:buSzPts val="1800"/>
              <a:buChar char="–"/>
            </a:pPr>
            <a:r>
              <a:rPr lang="en">
                <a:solidFill>
                  <a:schemeClr val="dk1"/>
                </a:solidFill>
              </a:rPr>
              <a:t>F1 Score: Balances precision and recall, ideal for imbalanced datasets.</a:t>
            </a:r>
            <a:endParaRPr>
              <a:solidFill>
                <a:schemeClr val="dk1"/>
              </a:solidFill>
            </a:endParaRPr>
          </a:p>
          <a:p>
            <a:pPr indent="-342900" lvl="1" marL="914400" rtl="0" algn="l">
              <a:spcBef>
                <a:spcPts val="0"/>
              </a:spcBef>
              <a:spcAft>
                <a:spcPts val="0"/>
              </a:spcAft>
              <a:buClr>
                <a:schemeClr val="dk1"/>
              </a:buClr>
              <a:buSzPts val="1800"/>
              <a:buChar char="–"/>
            </a:pPr>
            <a:r>
              <a:rPr lang="en">
                <a:solidFill>
                  <a:schemeClr val="dk1"/>
                </a:solidFill>
              </a:rPr>
              <a:t>AUC-ROC: Measures model’s ability to distinguish classes, helpful if class imbalance is present.</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30edc24e138_1_0"/>
          <p:cNvSpPr txBox="1"/>
          <p:nvPr>
            <p:ph type="title"/>
          </p:nvPr>
        </p:nvSpPr>
        <p:spPr>
          <a:xfrm>
            <a:off x="457200" y="308737"/>
            <a:ext cx="7766100" cy="115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000"/>
              <a:buNone/>
            </a:pPr>
            <a:r>
              <a:rPr lang="en"/>
              <a:t>Baseline Model</a:t>
            </a:r>
            <a:endParaRPr/>
          </a:p>
        </p:txBody>
      </p:sp>
      <p:sp>
        <p:nvSpPr>
          <p:cNvPr id="123" name="Google Shape;123;g30edc24e138_1_0"/>
          <p:cNvSpPr txBox="1"/>
          <p:nvPr>
            <p:ph idx="1" type="body"/>
          </p:nvPr>
        </p:nvSpPr>
        <p:spPr>
          <a:xfrm>
            <a:off x="457200" y="1459225"/>
            <a:ext cx="3754200" cy="32901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360"/>
              </a:spcBef>
              <a:spcAft>
                <a:spcPts val="0"/>
              </a:spcAft>
              <a:buClr>
                <a:schemeClr val="dk1"/>
              </a:buClr>
              <a:buSzPts val="1800"/>
              <a:buChar char="➢"/>
            </a:pPr>
            <a:r>
              <a:rPr lang="en">
                <a:solidFill>
                  <a:schemeClr val="dk1"/>
                </a:solidFill>
              </a:rPr>
              <a:t>Model: Majority Class </a:t>
            </a:r>
            <a:r>
              <a:rPr lang="en">
                <a:solidFill>
                  <a:schemeClr val="dk1"/>
                </a:solidFill>
                <a:extLst>
                  <a:ext uri="http://customooxmlschemas.google.com/">
                    <go:slidesCustomData xmlns:go="http://customooxmlschemas.google.com/" textRoundtripDataId="0"/>
                  </a:ext>
                </a:extLst>
              </a:rPr>
              <a:t>Classifier</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Split: 60/20/20 Train Test Validation Split</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Within the training dataset we have a total of 179 records</a:t>
            </a:r>
            <a:endParaRPr>
              <a:solidFill>
                <a:schemeClr val="dk1"/>
              </a:solidFill>
            </a:endParaRPr>
          </a:p>
          <a:p>
            <a:pPr indent="-342900" lvl="1" marL="914400" rtl="0" algn="l">
              <a:lnSpc>
                <a:spcPct val="115000"/>
              </a:lnSpc>
              <a:spcBef>
                <a:spcPts val="0"/>
              </a:spcBef>
              <a:spcAft>
                <a:spcPts val="0"/>
              </a:spcAft>
              <a:buClr>
                <a:schemeClr val="dk1"/>
              </a:buClr>
              <a:buSzPts val="1800"/>
              <a:buChar char="○"/>
            </a:pPr>
            <a:r>
              <a:rPr lang="en">
                <a:solidFill>
                  <a:schemeClr val="dk1"/>
                </a:solidFill>
              </a:rPr>
              <a:t>121 non-deaths</a:t>
            </a:r>
            <a:endParaRPr>
              <a:solidFill>
                <a:schemeClr val="dk1"/>
              </a:solidFill>
            </a:endParaRPr>
          </a:p>
          <a:p>
            <a:pPr indent="-342900" lvl="1" marL="914400" rtl="0" algn="l">
              <a:lnSpc>
                <a:spcPct val="115000"/>
              </a:lnSpc>
              <a:spcBef>
                <a:spcPts val="0"/>
              </a:spcBef>
              <a:spcAft>
                <a:spcPts val="0"/>
              </a:spcAft>
              <a:buClr>
                <a:schemeClr val="dk1"/>
              </a:buClr>
              <a:buSzPts val="1800"/>
              <a:buChar char="○"/>
            </a:pPr>
            <a:r>
              <a:rPr lang="en">
                <a:solidFill>
                  <a:schemeClr val="dk1"/>
                </a:solidFill>
              </a:rPr>
              <a:t>58 deaths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Training Accuracy: </a:t>
            </a:r>
            <a:r>
              <a:rPr b="1" lang="en">
                <a:solidFill>
                  <a:schemeClr val="dk1"/>
                </a:solidFill>
              </a:rPr>
              <a:t>67.59%</a:t>
            </a:r>
            <a:endParaRPr b="1">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Training Loss: </a:t>
            </a:r>
            <a:r>
              <a:rPr b="1" lang="en">
                <a:solidFill>
                  <a:schemeClr val="dk1"/>
                </a:solidFill>
              </a:rPr>
              <a:t>11.94</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Validation Accuracy: </a:t>
            </a:r>
            <a:r>
              <a:rPr b="1" lang="en">
                <a:solidFill>
                  <a:schemeClr val="dk1"/>
                </a:solidFill>
              </a:rPr>
              <a:t>63.33%</a:t>
            </a:r>
            <a:endParaRPr b="1">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Validation Loss: </a:t>
            </a:r>
            <a:r>
              <a:rPr b="1" lang="en">
                <a:solidFill>
                  <a:schemeClr val="dk1"/>
                </a:solidFill>
              </a:rPr>
              <a:t>13.51</a:t>
            </a:r>
            <a:endParaRPr b="1">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Test Accuracy: </a:t>
            </a:r>
            <a:r>
              <a:rPr b="1" lang="en">
                <a:solidFill>
                  <a:schemeClr val="dk1"/>
                </a:solidFill>
              </a:rPr>
              <a:t>73.33%</a:t>
            </a:r>
            <a:endParaRPr b="1">
              <a:solidFill>
                <a:schemeClr val="dk1"/>
              </a:solidFill>
            </a:endParaRPr>
          </a:p>
        </p:txBody>
      </p:sp>
      <p:sp>
        <p:nvSpPr>
          <p:cNvPr id="124" name="Google Shape;124;g30edc24e138_1_0"/>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25" name="Google Shape;125;g30edc24e138_1_0"/>
          <p:cNvPicPr preferRelativeResize="0"/>
          <p:nvPr/>
        </p:nvPicPr>
        <p:blipFill>
          <a:blip r:embed="rId4">
            <a:alphaModFix/>
          </a:blip>
          <a:stretch>
            <a:fillRect/>
          </a:stretch>
        </p:blipFill>
        <p:spPr>
          <a:xfrm>
            <a:off x="5000988" y="3417638"/>
            <a:ext cx="3273552" cy="2377440"/>
          </a:xfrm>
          <a:prstGeom prst="rect">
            <a:avLst/>
          </a:prstGeom>
          <a:noFill/>
          <a:ln>
            <a:noFill/>
          </a:ln>
        </p:spPr>
      </p:pic>
      <p:pic>
        <p:nvPicPr>
          <p:cNvPr id="126" name="Google Shape;126;g30edc24e138_1_0"/>
          <p:cNvPicPr preferRelativeResize="0"/>
          <p:nvPr/>
        </p:nvPicPr>
        <p:blipFill>
          <a:blip r:embed="rId5">
            <a:alphaModFix/>
          </a:blip>
          <a:stretch>
            <a:fillRect/>
          </a:stretch>
        </p:blipFill>
        <p:spPr>
          <a:xfrm>
            <a:off x="5001000" y="1300875"/>
            <a:ext cx="3273550" cy="21167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